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8"/>
  </p:notesMasterIdLst>
  <p:handoutMasterIdLst>
    <p:handoutMasterId r:id="rId39"/>
  </p:handoutMasterIdLst>
  <p:sldIdLst>
    <p:sldId id="1862" r:id="rId6"/>
    <p:sldId id="1860" r:id="rId7"/>
    <p:sldId id="1825" r:id="rId8"/>
    <p:sldId id="1889" r:id="rId9"/>
    <p:sldId id="1892" r:id="rId10"/>
    <p:sldId id="1826" r:id="rId11"/>
    <p:sldId id="1869" r:id="rId12"/>
    <p:sldId id="1874" r:id="rId13"/>
    <p:sldId id="1532" r:id="rId14"/>
    <p:sldId id="1870" r:id="rId15"/>
    <p:sldId id="1854" r:id="rId16"/>
    <p:sldId id="1855" r:id="rId17"/>
    <p:sldId id="1871" r:id="rId18"/>
    <p:sldId id="1872" r:id="rId19"/>
    <p:sldId id="1873" r:id="rId20"/>
    <p:sldId id="1875" r:id="rId21"/>
    <p:sldId id="1876" r:id="rId22"/>
    <p:sldId id="1856" r:id="rId23"/>
    <p:sldId id="1877" r:id="rId24"/>
    <p:sldId id="1878" r:id="rId25"/>
    <p:sldId id="1879" r:id="rId26"/>
    <p:sldId id="1880" r:id="rId27"/>
    <p:sldId id="1881" r:id="rId28"/>
    <p:sldId id="1882" r:id="rId29"/>
    <p:sldId id="1883" r:id="rId30"/>
    <p:sldId id="1884" r:id="rId31"/>
    <p:sldId id="1885" r:id="rId32"/>
    <p:sldId id="1886" r:id="rId33"/>
    <p:sldId id="1891" r:id="rId34"/>
    <p:sldId id="1887" r:id="rId35"/>
    <p:sldId id="1890" r:id="rId36"/>
    <p:sldId id="1888"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template" id="{888AB95E-1B7E-4E95-8F39-C5D0E8372BC2}">
          <p14:sldIdLst>
            <p14:sldId id="1862"/>
            <p14:sldId id="1860"/>
            <p14:sldId id="1825"/>
            <p14:sldId id="1889"/>
            <p14:sldId id="1892"/>
            <p14:sldId id="1826"/>
            <p14:sldId id="1869"/>
            <p14:sldId id="1874"/>
            <p14:sldId id="1532"/>
            <p14:sldId id="1870"/>
            <p14:sldId id="1854"/>
            <p14:sldId id="1855"/>
            <p14:sldId id="1871"/>
            <p14:sldId id="1872"/>
            <p14:sldId id="1873"/>
            <p14:sldId id="1875"/>
            <p14:sldId id="1876"/>
            <p14:sldId id="1856"/>
            <p14:sldId id="1877"/>
            <p14:sldId id="1878"/>
            <p14:sldId id="1879"/>
            <p14:sldId id="1880"/>
            <p14:sldId id="1881"/>
            <p14:sldId id="1882"/>
            <p14:sldId id="1883"/>
            <p14:sldId id="1884"/>
            <p14:sldId id="1885"/>
            <p14:sldId id="1886"/>
            <p14:sldId id="1891"/>
            <p14:sldId id="1887"/>
            <p14:sldId id="1890"/>
            <p14:sldId id="18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8" autoAdjust="0"/>
    <p:restoredTop sz="92133" autoAdjust="0"/>
  </p:normalViewPr>
  <p:slideViewPr>
    <p:cSldViewPr snapToGrid="0">
      <p:cViewPr varScale="1">
        <p:scale>
          <a:sx n="92" d="100"/>
          <a:sy n="92" d="100"/>
        </p:scale>
        <p:origin x="44" y="6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6/27/2023 2:19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6/27/2023 2:19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9180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8945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139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0907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54673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2051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6/27/2023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6/27/2023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7798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4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nghrishabh93/best-resume-ever" TargetMode="External"/><Relationship Id="rId2" Type="http://schemas.openxmlformats.org/officeDocument/2006/relationships/image" Target="../media/image28.png"/><Relationship Id="rId1" Type="http://schemas.openxmlformats.org/officeDocument/2006/relationships/slideLayout" Target="../slideLayouts/slideLayout41.xml"/><Relationship Id="rId4" Type="http://schemas.openxmlformats.org/officeDocument/2006/relationships/hyperlink" Target="https://singhrishabh93.github.io/best-resume-ev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1.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8" Type="http://schemas.openxmlformats.org/officeDocument/2006/relationships/hyperlink" Target="https://www.twitter.com/singhrishabh93" TargetMode="External"/><Relationship Id="rId3" Type="http://schemas.openxmlformats.org/officeDocument/2006/relationships/image" Target="../media/image58.png"/><Relationship Id="rId7" Type="http://schemas.openxmlformats.org/officeDocument/2006/relationships/hyperlink" Target="https://github.com/singhrishabh93" TargetMode="External"/><Relationship Id="rId2" Type="http://schemas.openxmlformats.org/officeDocument/2006/relationships/hyperlink" Target="https://www.linkedin.com/in/singhrishabh1670/" TargetMode="External"/><Relationship Id="rId1" Type="http://schemas.openxmlformats.org/officeDocument/2006/relationships/slideLayout" Target="../slideLayouts/slideLayout41.xml"/><Relationship Id="rId6" Type="http://schemas.openxmlformats.org/officeDocument/2006/relationships/image" Target="../media/image24.png"/><Relationship Id="rId5" Type="http://schemas.openxmlformats.org/officeDocument/2006/relationships/hyperlink" Target="mailto:rishabh.singh1@studentambassadors.com?subject=Query%20Related%20to" TargetMode="External"/><Relationship Id="rId4" Type="http://schemas.openxmlformats.org/officeDocument/2006/relationships/image" Target="../media/image59.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E797D-BC59-60AB-5771-545F662823D7}"/>
              </a:ext>
            </a:extLst>
          </p:cNvPr>
          <p:cNvPicPr>
            <a:picLocks noChangeAspect="1"/>
          </p:cNvPicPr>
          <p:nvPr/>
        </p:nvPicPr>
        <p:blipFill>
          <a:blip r:embed="rId2"/>
          <a:stretch>
            <a:fillRect/>
          </a:stretch>
        </p:blipFill>
        <p:spPr>
          <a:xfrm>
            <a:off x="0" y="-7951"/>
            <a:ext cx="12192000" cy="6851373"/>
          </a:xfrm>
          <a:prstGeom prst="rect">
            <a:avLst/>
          </a:prstGeom>
        </p:spPr>
      </p:pic>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F2CB5F-17A1-B0DD-9C51-839E3D4FEE9C}"/>
              </a:ext>
            </a:extLst>
          </p:cNvPr>
          <p:cNvPicPr>
            <a:picLocks noChangeAspect="1"/>
          </p:cNvPicPr>
          <p:nvPr/>
        </p:nvPicPr>
        <p:blipFill>
          <a:blip r:embed="rId3"/>
          <a:stretch>
            <a:fillRect/>
          </a:stretch>
        </p:blipFill>
        <p:spPr>
          <a:xfrm>
            <a:off x="0" y="30480"/>
            <a:ext cx="12192000" cy="6827520"/>
          </a:xfrm>
          <a:prstGeom prst="rect">
            <a:avLst/>
          </a:prstGeom>
        </p:spPr>
      </p:pic>
      <p:sp>
        <p:nvSpPr>
          <p:cNvPr id="4" name="TextBox 3">
            <a:extLst>
              <a:ext uri="{FF2B5EF4-FFF2-40B4-BE49-F238E27FC236}">
                <a16:creationId xmlns:a16="http://schemas.microsoft.com/office/drawing/2014/main" id="{91BB66E3-DE18-4D92-3B4B-29053B098F01}"/>
              </a:ext>
            </a:extLst>
          </p:cNvPr>
          <p:cNvSpPr txBox="1"/>
          <p:nvPr/>
        </p:nvSpPr>
        <p:spPr>
          <a:xfrm>
            <a:off x="527628" y="2204458"/>
            <a:ext cx="5151278" cy="1846659"/>
          </a:xfrm>
          <a:prstGeom prst="rect">
            <a:avLst/>
          </a:prstGeom>
          <a:noFill/>
        </p:spPr>
        <p:txBody>
          <a:bodyPr wrap="square" lIns="0" tIns="0" rIns="0" bIns="0" rtlCol="0">
            <a:spAutoFit/>
          </a:bodyPr>
          <a:lstStyle/>
          <a:p>
            <a:pPr algn="l"/>
            <a:r>
              <a:rPr lang="en-IN" sz="6000" dirty="0">
                <a:gradFill>
                  <a:gsLst>
                    <a:gs pos="2917">
                      <a:schemeClr val="tx1"/>
                    </a:gs>
                    <a:gs pos="30000">
                      <a:schemeClr val="tx1"/>
                    </a:gs>
                  </a:gsLst>
                  <a:lin ang="5400000" scaled="0"/>
                </a:gradFill>
              </a:rPr>
              <a:t>Getting started with GitHub</a:t>
            </a:r>
          </a:p>
        </p:txBody>
      </p:sp>
      <p:pic>
        <p:nvPicPr>
          <p:cNvPr id="7" name="Picture 6">
            <a:extLst>
              <a:ext uri="{FF2B5EF4-FFF2-40B4-BE49-F238E27FC236}">
                <a16:creationId xmlns:a16="http://schemas.microsoft.com/office/drawing/2014/main" id="{06021F8E-1CD6-40A4-1285-5D5CB9496C34}"/>
              </a:ext>
            </a:extLst>
          </p:cNvPr>
          <p:cNvPicPr>
            <a:picLocks noChangeAspect="1"/>
          </p:cNvPicPr>
          <p:nvPr/>
        </p:nvPicPr>
        <p:blipFill>
          <a:blip r:embed="rId4"/>
          <a:stretch>
            <a:fillRect/>
          </a:stretch>
        </p:blipFill>
        <p:spPr>
          <a:xfrm>
            <a:off x="5555430" y="1725673"/>
            <a:ext cx="2595657" cy="2595657"/>
          </a:xfrm>
          <a:prstGeom prst="rect">
            <a:avLst/>
          </a:prstGeom>
        </p:spPr>
      </p:pic>
    </p:spTree>
    <p:extLst>
      <p:ext uri="{BB962C8B-B14F-4D97-AF65-F5344CB8AC3E}">
        <p14:creationId xmlns:p14="http://schemas.microsoft.com/office/powerpoint/2010/main" val="329415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a:extLst>
              <a:ext uri="{FF2B5EF4-FFF2-40B4-BE49-F238E27FC236}">
                <a16:creationId xmlns:a16="http://schemas.microsoft.com/office/drawing/2014/main" id="{E1EB8D48-C8CE-76F4-18D3-78BBA2288D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3576936-9FBF-C878-7F1A-BD4B80B678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269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601E74-554F-B4FC-2534-3F87A18FF6E1}"/>
              </a:ext>
            </a:extLst>
          </p:cNvPr>
          <p:cNvPicPr>
            <a:picLocks noChangeAspect="1"/>
          </p:cNvPicPr>
          <p:nvPr/>
        </p:nvPicPr>
        <p:blipFill>
          <a:blip r:embed="rId3"/>
          <a:stretch>
            <a:fillRect/>
          </a:stretch>
        </p:blipFill>
        <p:spPr>
          <a:xfrm>
            <a:off x="486157" y="2301349"/>
            <a:ext cx="3617178" cy="2816751"/>
          </a:xfrm>
          <a:prstGeom prst="rect">
            <a:avLst/>
          </a:prstGeom>
        </p:spPr>
      </p:pic>
      <p:pic>
        <p:nvPicPr>
          <p:cNvPr id="6" name="Picture 5">
            <a:extLst>
              <a:ext uri="{FF2B5EF4-FFF2-40B4-BE49-F238E27FC236}">
                <a16:creationId xmlns:a16="http://schemas.microsoft.com/office/drawing/2014/main" id="{B0885CE1-E754-7AD6-8CE1-10EBFD0C5D38}"/>
              </a:ext>
            </a:extLst>
          </p:cNvPr>
          <p:cNvPicPr>
            <a:picLocks noChangeAspect="1"/>
          </p:cNvPicPr>
          <p:nvPr/>
        </p:nvPicPr>
        <p:blipFill>
          <a:blip r:embed="rId4"/>
          <a:stretch>
            <a:fillRect/>
          </a:stretch>
        </p:blipFill>
        <p:spPr>
          <a:xfrm>
            <a:off x="5460999" y="2224870"/>
            <a:ext cx="4055747" cy="2893230"/>
          </a:xfrm>
          <a:prstGeom prst="rect">
            <a:avLst/>
          </a:prstGeom>
        </p:spPr>
      </p:pic>
      <p:sp>
        <p:nvSpPr>
          <p:cNvPr id="7" name="TextBox 6">
            <a:extLst>
              <a:ext uri="{FF2B5EF4-FFF2-40B4-BE49-F238E27FC236}">
                <a16:creationId xmlns:a16="http://schemas.microsoft.com/office/drawing/2014/main" id="{189D68B3-18E4-DEE0-342D-F930C114ED8A}"/>
              </a:ext>
            </a:extLst>
          </p:cNvPr>
          <p:cNvSpPr txBox="1"/>
          <p:nvPr/>
        </p:nvSpPr>
        <p:spPr>
          <a:xfrm>
            <a:off x="916687" y="1474470"/>
            <a:ext cx="3007613" cy="615553"/>
          </a:xfrm>
          <a:prstGeom prst="rect">
            <a:avLst/>
          </a:prstGeom>
          <a:noFill/>
        </p:spPr>
        <p:txBody>
          <a:bodyPr wrap="square" lIns="0" tIns="0" rIns="0" bIns="0" rtlCol="0">
            <a:spAutoFit/>
          </a:bodyPr>
          <a:lstStyle/>
          <a:p>
            <a:pPr algn="l"/>
            <a:r>
              <a:rPr lang="en-IN" sz="4000" b="1" dirty="0">
                <a:gradFill>
                  <a:gsLst>
                    <a:gs pos="2917">
                      <a:schemeClr val="tx1"/>
                    </a:gs>
                    <a:gs pos="30000">
                      <a:schemeClr val="tx1"/>
                    </a:gs>
                  </a:gsLst>
                  <a:lin ang="5400000" scaled="0"/>
                </a:gradFill>
              </a:rPr>
              <a:t>Store Books</a:t>
            </a:r>
          </a:p>
        </p:txBody>
      </p:sp>
      <p:sp>
        <p:nvSpPr>
          <p:cNvPr id="8" name="TextBox 7">
            <a:extLst>
              <a:ext uri="{FF2B5EF4-FFF2-40B4-BE49-F238E27FC236}">
                <a16:creationId xmlns:a16="http://schemas.microsoft.com/office/drawing/2014/main" id="{4810C283-381C-CFC3-C72C-E2F4E05E50DB}"/>
              </a:ext>
            </a:extLst>
          </p:cNvPr>
          <p:cNvSpPr txBox="1"/>
          <p:nvPr/>
        </p:nvSpPr>
        <p:spPr>
          <a:xfrm>
            <a:off x="5985065" y="1430019"/>
            <a:ext cx="3007613" cy="615553"/>
          </a:xfrm>
          <a:prstGeom prst="rect">
            <a:avLst/>
          </a:prstGeom>
          <a:noFill/>
        </p:spPr>
        <p:txBody>
          <a:bodyPr wrap="square" lIns="0" tIns="0" rIns="0" bIns="0" rtlCol="0">
            <a:spAutoFit/>
          </a:bodyPr>
          <a:lstStyle/>
          <a:p>
            <a:pPr algn="l"/>
            <a:r>
              <a:rPr lang="en-IN" sz="4000" b="1" dirty="0">
                <a:gradFill>
                  <a:gsLst>
                    <a:gs pos="2917">
                      <a:schemeClr val="tx1"/>
                    </a:gs>
                    <a:gs pos="30000">
                      <a:schemeClr val="tx1"/>
                    </a:gs>
                  </a:gsLst>
                  <a:lin ang="5400000" scaled="0"/>
                </a:gradFill>
              </a:rPr>
              <a:t>Share Books</a:t>
            </a:r>
          </a:p>
        </p:txBody>
      </p:sp>
      <p:sp>
        <p:nvSpPr>
          <p:cNvPr id="11" name="TextBox 10">
            <a:extLst>
              <a:ext uri="{FF2B5EF4-FFF2-40B4-BE49-F238E27FC236}">
                <a16:creationId xmlns:a16="http://schemas.microsoft.com/office/drawing/2014/main" id="{596EDDD1-7A5A-F637-7B47-EF3F112A41DE}"/>
              </a:ext>
            </a:extLst>
          </p:cNvPr>
          <p:cNvSpPr txBox="1"/>
          <p:nvPr/>
        </p:nvSpPr>
        <p:spPr>
          <a:xfrm>
            <a:off x="2053337" y="629628"/>
            <a:ext cx="5852413" cy="615553"/>
          </a:xfrm>
          <a:prstGeom prst="rect">
            <a:avLst/>
          </a:prstGeom>
          <a:noFill/>
        </p:spPr>
        <p:txBody>
          <a:bodyPr wrap="square" lIns="0" tIns="0" rIns="0" bIns="0" rtlCol="0">
            <a:spAutoFit/>
          </a:bodyPr>
          <a:lstStyle/>
          <a:p>
            <a:pPr algn="l"/>
            <a:r>
              <a:rPr lang="en-IN" sz="4000" b="1" dirty="0">
                <a:gradFill>
                  <a:gsLst>
                    <a:gs pos="2917">
                      <a:schemeClr val="tx1"/>
                    </a:gs>
                    <a:gs pos="30000">
                      <a:schemeClr val="tx1"/>
                    </a:gs>
                  </a:gsLst>
                  <a:lin ang="5400000" scaled="0"/>
                </a:gradFill>
              </a:rPr>
              <a:t>Digital Library is used to</a:t>
            </a:r>
          </a:p>
        </p:txBody>
      </p:sp>
    </p:spTree>
    <p:extLst>
      <p:ext uri="{BB962C8B-B14F-4D97-AF65-F5344CB8AC3E}">
        <p14:creationId xmlns:p14="http://schemas.microsoft.com/office/powerpoint/2010/main" val="293983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14D71-2A12-0BCC-EFFE-089D0094908E}"/>
              </a:ext>
            </a:extLst>
          </p:cNvPr>
          <p:cNvPicPr>
            <a:picLocks noChangeAspect="1"/>
          </p:cNvPicPr>
          <p:nvPr/>
        </p:nvPicPr>
        <p:blipFill>
          <a:blip r:embed="rId2"/>
          <a:stretch>
            <a:fillRect/>
          </a:stretch>
        </p:blipFill>
        <p:spPr>
          <a:xfrm>
            <a:off x="0" y="0"/>
            <a:ext cx="12192000" cy="6839918"/>
          </a:xfrm>
          <a:prstGeom prst="rect">
            <a:avLst/>
          </a:prstGeom>
        </p:spPr>
      </p:pic>
      <p:pic>
        <p:nvPicPr>
          <p:cNvPr id="7" name="Picture 6">
            <a:extLst>
              <a:ext uri="{FF2B5EF4-FFF2-40B4-BE49-F238E27FC236}">
                <a16:creationId xmlns:a16="http://schemas.microsoft.com/office/drawing/2014/main" id="{82473039-F4DC-E7FF-85FC-B37F92E6D4B0}"/>
              </a:ext>
            </a:extLst>
          </p:cNvPr>
          <p:cNvPicPr>
            <a:picLocks noChangeAspect="1"/>
          </p:cNvPicPr>
          <p:nvPr/>
        </p:nvPicPr>
        <p:blipFill>
          <a:blip r:embed="rId3"/>
          <a:stretch>
            <a:fillRect/>
          </a:stretch>
        </p:blipFill>
        <p:spPr>
          <a:xfrm>
            <a:off x="1060449" y="1968499"/>
            <a:ext cx="3308351" cy="3308351"/>
          </a:xfrm>
          <a:prstGeom prst="rect">
            <a:avLst/>
          </a:prstGeom>
        </p:spPr>
      </p:pic>
      <p:sp>
        <p:nvSpPr>
          <p:cNvPr id="8" name="TextBox 7">
            <a:extLst>
              <a:ext uri="{FF2B5EF4-FFF2-40B4-BE49-F238E27FC236}">
                <a16:creationId xmlns:a16="http://schemas.microsoft.com/office/drawing/2014/main" id="{4120B47C-BCAD-CB7D-91FA-41038EDB4EE2}"/>
              </a:ext>
            </a:extLst>
          </p:cNvPr>
          <p:cNvSpPr txBox="1"/>
          <p:nvPr/>
        </p:nvSpPr>
        <p:spPr>
          <a:xfrm>
            <a:off x="1350010" y="5145167"/>
            <a:ext cx="2790190" cy="615553"/>
          </a:xfrm>
          <a:prstGeom prst="rect">
            <a:avLst/>
          </a:prstGeom>
          <a:noFill/>
        </p:spPr>
        <p:txBody>
          <a:bodyPr wrap="square" lIns="0" tIns="0" rIns="0" bIns="0" rtlCol="0">
            <a:spAutoFit/>
          </a:bodyPr>
          <a:lstStyle/>
          <a:p>
            <a:pPr algn="l"/>
            <a:r>
              <a:rPr lang="en-IN" sz="4000" b="1" dirty="0">
                <a:gradFill>
                  <a:gsLst>
                    <a:gs pos="2917">
                      <a:schemeClr val="tx1"/>
                    </a:gs>
                    <a:gs pos="30000">
                      <a:schemeClr val="tx1"/>
                    </a:gs>
                  </a:gsLst>
                  <a:lin ang="5400000" scaled="0"/>
                </a:gradFill>
              </a:rPr>
              <a:t>Developers</a:t>
            </a:r>
            <a:endParaRPr lang="en-IN" sz="2000" b="1"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1569660"/>
          </a:xfrm>
          <a:prstGeom prst="rect">
            <a:avLst/>
          </a:prstGeom>
          <a:noFill/>
        </p:spPr>
        <p:txBody>
          <a:bodyPr wrap="square">
            <a:spAutoFit/>
          </a:bodyPr>
          <a:lstStyle/>
          <a:p>
            <a:pPr algn="l"/>
            <a:r>
              <a:rPr lang="en-IN" sz="3200" b="1" dirty="0">
                <a:gradFill>
                  <a:gsLst>
                    <a:gs pos="2917">
                      <a:schemeClr val="tx1"/>
                    </a:gs>
                    <a:gs pos="30000">
                      <a:schemeClr val="tx1"/>
                    </a:gs>
                  </a:gsLst>
                  <a:lin ang="5400000" scaled="0"/>
                </a:gradFill>
              </a:rPr>
              <a:t>Store</a:t>
            </a:r>
            <a:r>
              <a:rPr lang="en-IN" sz="3200" dirty="0">
                <a:gradFill>
                  <a:gsLst>
                    <a:gs pos="2917">
                      <a:schemeClr val="tx1"/>
                    </a:gs>
                    <a:gs pos="30000">
                      <a:schemeClr val="tx1"/>
                    </a:gs>
                  </a:gsLst>
                  <a:lin ang="5400000" scaled="0"/>
                </a:gradFill>
              </a:rPr>
              <a:t> and </a:t>
            </a:r>
            <a:r>
              <a:rPr lang="en-IN" sz="3200" b="1" dirty="0">
                <a:gradFill>
                  <a:gsLst>
                    <a:gs pos="2917">
                      <a:schemeClr val="tx1"/>
                    </a:gs>
                    <a:gs pos="30000">
                      <a:schemeClr val="tx1"/>
                    </a:gs>
                  </a:gsLst>
                  <a:lin ang="5400000" scaled="0"/>
                </a:gradFill>
              </a:rPr>
              <a:t>Share</a:t>
            </a:r>
            <a:r>
              <a:rPr lang="en-IN" sz="3200" dirty="0">
                <a:gradFill>
                  <a:gsLst>
                    <a:gs pos="2917">
                      <a:schemeClr val="tx1"/>
                    </a:gs>
                    <a:gs pos="30000">
                      <a:schemeClr val="tx1"/>
                    </a:gs>
                  </a:gsLst>
                  <a:lin ang="5400000" scaled="0"/>
                </a:gradFill>
              </a:rPr>
              <a:t> their Computer Code or Projects</a:t>
            </a:r>
          </a:p>
        </p:txBody>
      </p:sp>
      <p:pic>
        <p:nvPicPr>
          <p:cNvPr id="12" name="Picture 11">
            <a:extLst>
              <a:ext uri="{FF2B5EF4-FFF2-40B4-BE49-F238E27FC236}">
                <a16:creationId xmlns:a16="http://schemas.microsoft.com/office/drawing/2014/main" id="{28A2088C-6C6F-B2F3-07CE-F995F74255CB}"/>
              </a:ext>
            </a:extLst>
          </p:cNvPr>
          <p:cNvPicPr>
            <a:picLocks noChangeAspect="1"/>
          </p:cNvPicPr>
          <p:nvPr/>
        </p:nvPicPr>
        <p:blipFill>
          <a:blip r:embed="rId4"/>
          <a:stretch>
            <a:fillRect/>
          </a:stretch>
        </p:blipFill>
        <p:spPr>
          <a:xfrm>
            <a:off x="7645400" y="1508327"/>
            <a:ext cx="3841345" cy="3841345"/>
          </a:xfrm>
          <a:prstGeom prst="rect">
            <a:avLst/>
          </a:prstGeom>
        </p:spPr>
      </p:pic>
      <p:sp>
        <p:nvSpPr>
          <p:cNvPr id="14" name="TextBox 13">
            <a:extLst>
              <a:ext uri="{FF2B5EF4-FFF2-40B4-BE49-F238E27FC236}">
                <a16:creationId xmlns:a16="http://schemas.microsoft.com/office/drawing/2014/main" id="{F4B5AC0D-C2A9-6E62-6610-F92933ED12C0}"/>
              </a:ext>
            </a:extLst>
          </p:cNvPr>
          <p:cNvSpPr txBox="1"/>
          <p:nvPr/>
        </p:nvSpPr>
        <p:spPr>
          <a:xfrm>
            <a:off x="8773160" y="5113417"/>
            <a:ext cx="1723390" cy="615553"/>
          </a:xfrm>
          <a:prstGeom prst="rect">
            <a:avLst/>
          </a:prstGeom>
          <a:noFill/>
        </p:spPr>
        <p:txBody>
          <a:bodyPr wrap="square" lIns="0" tIns="0" rIns="0" bIns="0" rtlCol="0">
            <a:spAutoFit/>
          </a:bodyPr>
          <a:lstStyle/>
          <a:p>
            <a:pPr algn="l"/>
            <a:r>
              <a:rPr lang="en-IN" sz="4000" b="1" dirty="0">
                <a:gradFill>
                  <a:gsLst>
                    <a:gs pos="2917">
                      <a:schemeClr val="tx1"/>
                    </a:gs>
                    <a:gs pos="30000">
                      <a:schemeClr val="tx1"/>
                    </a:gs>
                  </a:gsLst>
                  <a:lin ang="5400000" scaled="0"/>
                </a:gradFill>
              </a:rPr>
              <a:t>GitHub</a:t>
            </a:r>
            <a:endParaRPr lang="en-IN" sz="2000" b="1" dirty="0">
              <a:gradFill>
                <a:gsLst>
                  <a:gs pos="2917">
                    <a:schemeClr val="tx1"/>
                  </a:gs>
                  <a:gs pos="30000">
                    <a:schemeClr val="tx1"/>
                  </a:gs>
                </a:gsLst>
                <a:lin ang="5400000" scaled="0"/>
              </a:gradFill>
            </a:endParaRPr>
          </a:p>
        </p:txBody>
      </p:sp>
      <p:pic>
        <p:nvPicPr>
          <p:cNvPr id="16" name="Graphic 15" descr="Arrow Slight curve">
            <a:extLst>
              <a:ext uri="{FF2B5EF4-FFF2-40B4-BE49-F238E27FC236}">
                <a16:creationId xmlns:a16="http://schemas.microsoft.com/office/drawing/2014/main" id="{570BDEC7-F556-2C0B-13A4-E82B051BF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031524">
            <a:off x="3952875" y="2826235"/>
            <a:ext cx="1187450" cy="1187450"/>
          </a:xfrm>
          <a:prstGeom prst="rect">
            <a:avLst/>
          </a:prstGeom>
        </p:spPr>
      </p:pic>
      <p:pic>
        <p:nvPicPr>
          <p:cNvPr id="18" name="Graphic 17" descr="Back RTL">
            <a:extLst>
              <a:ext uri="{FF2B5EF4-FFF2-40B4-BE49-F238E27FC236}">
                <a16:creationId xmlns:a16="http://schemas.microsoft.com/office/drawing/2014/main" id="{44FB38E7-BC63-6139-9A26-B12EA08DCC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22837" flipV="1">
            <a:off x="6448517" y="2772861"/>
            <a:ext cx="1170977" cy="1170977"/>
          </a:xfrm>
          <a:prstGeom prst="rect">
            <a:avLst/>
          </a:prstGeom>
        </p:spPr>
      </p:pic>
    </p:spTree>
    <p:extLst>
      <p:ext uri="{BB962C8B-B14F-4D97-AF65-F5344CB8AC3E}">
        <p14:creationId xmlns:p14="http://schemas.microsoft.com/office/powerpoint/2010/main" val="9429635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14D71-2A12-0BCC-EFFE-089D0094908E}"/>
              </a:ext>
            </a:extLst>
          </p:cNvPr>
          <p:cNvPicPr>
            <a:picLocks noChangeAspect="1"/>
          </p:cNvPicPr>
          <p:nvPr/>
        </p:nvPicPr>
        <p:blipFill>
          <a:blip r:embed="rId2"/>
          <a:stretch>
            <a:fillRect/>
          </a:stretch>
        </p:blipFill>
        <p:spPr>
          <a:xfrm>
            <a:off x="0" y="-12700"/>
            <a:ext cx="12192000" cy="6839918"/>
          </a:xfrm>
          <a:prstGeom prst="rect">
            <a:avLst/>
          </a:prstGeom>
        </p:spPr>
      </p:pic>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584775"/>
          </a:xfrm>
          <a:prstGeom prst="rect">
            <a:avLst/>
          </a:prstGeom>
          <a:noFill/>
        </p:spPr>
        <p:txBody>
          <a:bodyPr wrap="square">
            <a:spAutoFit/>
          </a:bodyPr>
          <a:lstStyle/>
          <a:p>
            <a:pPr algn="l"/>
            <a:endParaRPr lang="en-IN" sz="3200" dirty="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76546FBF-59A5-98EF-6022-73163F3B94FC}"/>
              </a:ext>
            </a:extLst>
          </p:cNvPr>
          <p:cNvSpPr>
            <a:spLocks noGrp="1"/>
          </p:cNvSpPr>
          <p:nvPr>
            <p:ph type="title"/>
          </p:nvPr>
        </p:nvSpPr>
        <p:spPr>
          <a:xfrm>
            <a:off x="3806067" y="903047"/>
            <a:ext cx="4998965" cy="830997"/>
          </a:xfrm>
        </p:spPr>
        <p:txBody>
          <a:bodyPr/>
          <a:lstStyle/>
          <a:p>
            <a:r>
              <a:rPr lang="en-US" sz="5400" dirty="0"/>
              <a:t>What is GitHub?</a:t>
            </a:r>
            <a:endParaRPr lang="en-IN" sz="5400" dirty="0"/>
          </a:p>
        </p:txBody>
      </p:sp>
      <p:pic>
        <p:nvPicPr>
          <p:cNvPr id="4" name="Picture 3">
            <a:extLst>
              <a:ext uri="{FF2B5EF4-FFF2-40B4-BE49-F238E27FC236}">
                <a16:creationId xmlns:a16="http://schemas.microsoft.com/office/drawing/2014/main" id="{A4EA2F29-8EB7-AF06-FE2E-DB96315396E2}"/>
              </a:ext>
            </a:extLst>
          </p:cNvPr>
          <p:cNvPicPr>
            <a:picLocks noChangeAspect="1"/>
          </p:cNvPicPr>
          <p:nvPr/>
        </p:nvPicPr>
        <p:blipFill>
          <a:blip r:embed="rId3"/>
          <a:stretch>
            <a:fillRect/>
          </a:stretch>
        </p:blipFill>
        <p:spPr>
          <a:xfrm>
            <a:off x="2624967" y="832770"/>
            <a:ext cx="971550" cy="971550"/>
          </a:xfrm>
          <a:prstGeom prst="rect">
            <a:avLst/>
          </a:prstGeom>
        </p:spPr>
      </p:pic>
      <p:sp>
        <p:nvSpPr>
          <p:cNvPr id="13" name="TextBox 12">
            <a:extLst>
              <a:ext uri="{FF2B5EF4-FFF2-40B4-BE49-F238E27FC236}">
                <a16:creationId xmlns:a16="http://schemas.microsoft.com/office/drawing/2014/main" id="{A5A32E9E-81B6-6B20-66A7-12286781ED23}"/>
              </a:ext>
            </a:extLst>
          </p:cNvPr>
          <p:cNvSpPr txBox="1"/>
          <p:nvPr/>
        </p:nvSpPr>
        <p:spPr>
          <a:xfrm>
            <a:off x="1282700" y="1927432"/>
            <a:ext cx="9626600" cy="344709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800" b="1" i="0" dirty="0">
                <a:effectLst/>
                <a:latin typeface="Söhne"/>
              </a:rPr>
              <a:t>GitHub is an online platform that enables version control and collaboration in software development.</a:t>
            </a:r>
            <a:br>
              <a:rPr lang="en-US" sz="2800" b="1" i="0" dirty="0">
                <a:effectLst/>
                <a:latin typeface="Söhne"/>
              </a:rPr>
            </a:br>
            <a:endParaRPr lang="en-US" sz="2800" b="1" i="0" dirty="0">
              <a:effectLst/>
              <a:latin typeface="Söhne"/>
            </a:endParaRPr>
          </a:p>
          <a:p>
            <a:pPr marL="342900" indent="-342900" algn="l">
              <a:buFont typeface="Arial" panose="020B0604020202020204" pitchFamily="34" charset="0"/>
              <a:buChar char="•"/>
            </a:pPr>
            <a:r>
              <a:rPr lang="en-US" sz="2800" b="1" i="0" dirty="0">
                <a:effectLst/>
                <a:latin typeface="Söhne"/>
              </a:rPr>
              <a:t>It provides repositories for storing and managing code, allowing public access and editing by others.</a:t>
            </a:r>
            <a:br>
              <a:rPr lang="en-US" sz="2800" b="1" i="0" dirty="0">
                <a:effectLst/>
                <a:latin typeface="Söhne"/>
              </a:rPr>
            </a:br>
            <a:endParaRPr lang="en-US" sz="2800" b="1" i="0" dirty="0">
              <a:effectLst/>
              <a:latin typeface="Söhne"/>
            </a:endParaRPr>
          </a:p>
          <a:p>
            <a:pPr marL="342900" indent="-342900" algn="l">
              <a:buFont typeface="Arial" panose="020B0604020202020204" pitchFamily="34" charset="0"/>
              <a:buChar char="•"/>
            </a:pPr>
            <a:r>
              <a:rPr lang="en-US" sz="2800" b="1" i="0" dirty="0">
                <a:effectLst/>
                <a:latin typeface="Söhne"/>
              </a:rPr>
              <a:t>GitHub supports popular programming languages like HTML, CSS, and JavaScript used in web page development.</a:t>
            </a:r>
          </a:p>
        </p:txBody>
      </p:sp>
    </p:spTree>
    <p:extLst>
      <p:ext uri="{BB962C8B-B14F-4D97-AF65-F5344CB8AC3E}">
        <p14:creationId xmlns:p14="http://schemas.microsoft.com/office/powerpoint/2010/main" val="3759754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14D71-2A12-0BCC-EFFE-089D0094908E}"/>
              </a:ext>
            </a:extLst>
          </p:cNvPr>
          <p:cNvPicPr>
            <a:picLocks noChangeAspect="1"/>
          </p:cNvPicPr>
          <p:nvPr/>
        </p:nvPicPr>
        <p:blipFill>
          <a:blip r:embed="rId2"/>
          <a:stretch>
            <a:fillRect/>
          </a:stretch>
        </p:blipFill>
        <p:spPr>
          <a:xfrm>
            <a:off x="0" y="-12700"/>
            <a:ext cx="12192000" cy="6839918"/>
          </a:xfrm>
          <a:prstGeom prst="rect">
            <a:avLst/>
          </a:prstGeom>
        </p:spPr>
      </p:pic>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584775"/>
          </a:xfrm>
          <a:prstGeom prst="rect">
            <a:avLst/>
          </a:prstGeom>
          <a:noFill/>
        </p:spPr>
        <p:txBody>
          <a:bodyPr wrap="square">
            <a:spAutoFit/>
          </a:bodyPr>
          <a:lstStyle/>
          <a:p>
            <a:pPr algn="l"/>
            <a:endParaRPr lang="en-IN" sz="32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A5A32E9E-81B6-6B20-66A7-12286781ED23}"/>
              </a:ext>
            </a:extLst>
          </p:cNvPr>
          <p:cNvSpPr txBox="1"/>
          <p:nvPr/>
        </p:nvSpPr>
        <p:spPr>
          <a:xfrm>
            <a:off x="674480" y="1059120"/>
            <a:ext cx="10843039" cy="47397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800" b="1" i="0" dirty="0">
                <a:effectLst/>
                <a:latin typeface="Söhne"/>
              </a:rPr>
              <a:t>To use GitHub Pages, you need to create a repository with a specific name format: </a:t>
            </a:r>
            <a:br>
              <a:rPr lang="en-US" sz="2800" b="1" i="0" dirty="0">
                <a:effectLst/>
                <a:latin typeface="Söhne"/>
              </a:rPr>
            </a:br>
            <a:r>
              <a:rPr lang="en-US" sz="2800" b="1" i="0" dirty="0">
                <a:solidFill>
                  <a:srgbClr val="FFFF00"/>
                </a:solidFill>
                <a:effectLst/>
                <a:latin typeface="Söhne"/>
                <a:hlinkClick r:id="rId3">
                  <a:extLst>
                    <a:ext uri="{A12FA001-AC4F-418D-AE19-62706E023703}">
                      <ahyp:hlinkClr xmlns:ahyp="http://schemas.microsoft.com/office/drawing/2018/hyperlinkcolor" val="tx"/>
                    </a:ext>
                  </a:extLst>
                </a:hlinkClick>
              </a:rPr>
              <a:t>best-resume-ever</a:t>
            </a:r>
            <a:br>
              <a:rPr lang="en-US" sz="2800" b="1" i="0" dirty="0">
                <a:effectLst/>
                <a:latin typeface="Söhne"/>
              </a:rPr>
            </a:br>
            <a:endParaRPr lang="en-US" sz="2800" b="1" i="0" dirty="0">
              <a:effectLst/>
              <a:latin typeface="Söhne"/>
            </a:endParaRPr>
          </a:p>
          <a:p>
            <a:pPr marL="342900" indent="-342900" algn="l">
              <a:buFont typeface="Arial" panose="020B0604020202020204" pitchFamily="34" charset="0"/>
              <a:buChar char="•"/>
            </a:pPr>
            <a:r>
              <a:rPr lang="en-US" sz="2800" b="1" i="0" dirty="0">
                <a:effectLst/>
                <a:latin typeface="Söhne"/>
              </a:rPr>
              <a:t>You can create a resume website by creating an HTML and CSS file and pushing them to your GitHub repository.</a:t>
            </a:r>
            <a:br>
              <a:rPr lang="en-US" sz="2800" b="1" i="0" dirty="0">
                <a:effectLst/>
                <a:latin typeface="Söhne"/>
              </a:rPr>
            </a:br>
            <a:endParaRPr lang="en-US" sz="2800" b="1" i="0" dirty="0">
              <a:effectLst/>
              <a:latin typeface="Söhne"/>
            </a:endParaRPr>
          </a:p>
          <a:p>
            <a:pPr marL="342900" indent="-342900" algn="l">
              <a:buFont typeface="Arial" panose="020B0604020202020204" pitchFamily="34" charset="0"/>
              <a:buChar char="•"/>
            </a:pPr>
            <a:r>
              <a:rPr lang="en-US" sz="2800" b="1" i="0" dirty="0">
                <a:effectLst/>
                <a:latin typeface="Söhne"/>
              </a:rPr>
              <a:t>GitHub Pages will automatically generate a website from the files in your repository, which can be accessed at </a:t>
            </a:r>
            <a:br>
              <a:rPr lang="en-US" sz="2800" b="1" i="0" dirty="0">
                <a:effectLst/>
                <a:latin typeface="Söhne"/>
              </a:rPr>
            </a:br>
            <a:r>
              <a:rPr lang="en-US" sz="2800" b="1" i="0" dirty="0">
                <a:effectLst/>
                <a:latin typeface="Söhne"/>
              </a:rPr>
              <a:t>&lt;your-username&gt;.github.io.</a:t>
            </a:r>
            <a:br>
              <a:rPr lang="en-US" sz="2800" b="1" i="0" dirty="0">
                <a:effectLst/>
                <a:latin typeface="Söhne"/>
              </a:rPr>
            </a:br>
            <a:r>
              <a:rPr lang="en-US" sz="2800" b="1" i="0" dirty="0">
                <a:solidFill>
                  <a:srgbClr val="FFFF00"/>
                </a:solidFill>
                <a:effectLst/>
                <a:latin typeface="Söhne"/>
                <a:hlinkClick r:id="rId4">
                  <a:extLst>
                    <a:ext uri="{A12FA001-AC4F-418D-AE19-62706E023703}">
                      <ahyp:hlinkClr xmlns:ahyp="http://schemas.microsoft.com/office/drawing/2018/hyperlinkcolor" val="tx"/>
                    </a:ext>
                  </a:extLst>
                </a:hlinkClick>
              </a:rPr>
              <a:t>https://singhrishabh93.github.io/best-resume-ever/</a:t>
            </a:r>
            <a:endParaRPr lang="en-US" sz="2800" b="1" i="0" dirty="0">
              <a:solidFill>
                <a:srgbClr val="FFFF00"/>
              </a:solidFill>
              <a:effectLst/>
              <a:latin typeface="Söhne"/>
            </a:endParaRPr>
          </a:p>
        </p:txBody>
      </p:sp>
    </p:spTree>
    <p:extLst>
      <p:ext uri="{BB962C8B-B14F-4D97-AF65-F5344CB8AC3E}">
        <p14:creationId xmlns:p14="http://schemas.microsoft.com/office/powerpoint/2010/main" val="338942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14D71-2A12-0BCC-EFFE-089D0094908E}"/>
              </a:ext>
            </a:extLst>
          </p:cNvPr>
          <p:cNvPicPr>
            <a:picLocks noChangeAspect="1"/>
          </p:cNvPicPr>
          <p:nvPr/>
        </p:nvPicPr>
        <p:blipFill>
          <a:blip r:embed="rId2"/>
          <a:stretch>
            <a:fillRect/>
          </a:stretch>
        </p:blipFill>
        <p:spPr>
          <a:xfrm>
            <a:off x="0" y="-12700"/>
            <a:ext cx="12192000" cy="6839918"/>
          </a:xfrm>
          <a:prstGeom prst="rect">
            <a:avLst/>
          </a:prstGeom>
        </p:spPr>
      </p:pic>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584775"/>
          </a:xfrm>
          <a:prstGeom prst="rect">
            <a:avLst/>
          </a:prstGeom>
          <a:noFill/>
        </p:spPr>
        <p:txBody>
          <a:bodyPr wrap="square">
            <a:spAutoFit/>
          </a:bodyPr>
          <a:lstStyle/>
          <a:p>
            <a:pPr algn="l"/>
            <a:endParaRPr lang="en-IN" sz="32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825ECABD-C906-5021-D66C-8E571F0972EA}"/>
              </a:ext>
            </a:extLst>
          </p:cNvPr>
          <p:cNvPicPr>
            <a:picLocks noChangeAspect="1"/>
          </p:cNvPicPr>
          <p:nvPr/>
        </p:nvPicPr>
        <p:blipFill>
          <a:blip r:embed="rId3"/>
          <a:stretch>
            <a:fillRect/>
          </a:stretch>
        </p:blipFill>
        <p:spPr>
          <a:xfrm>
            <a:off x="344808" y="2536573"/>
            <a:ext cx="2898979" cy="1486787"/>
          </a:xfrm>
          <a:prstGeom prst="rect">
            <a:avLst/>
          </a:prstGeom>
        </p:spPr>
      </p:pic>
      <p:sp>
        <p:nvSpPr>
          <p:cNvPr id="3" name="TextBox 2">
            <a:extLst>
              <a:ext uri="{FF2B5EF4-FFF2-40B4-BE49-F238E27FC236}">
                <a16:creationId xmlns:a16="http://schemas.microsoft.com/office/drawing/2014/main" id="{370E48F9-BDC4-F008-0DFE-19545F94DAE2}"/>
              </a:ext>
            </a:extLst>
          </p:cNvPr>
          <p:cNvSpPr txBox="1"/>
          <p:nvPr/>
        </p:nvSpPr>
        <p:spPr>
          <a:xfrm>
            <a:off x="3388408" y="1063974"/>
            <a:ext cx="8658970"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b="1" i="0" dirty="0">
                <a:effectLst/>
                <a:latin typeface="Söhne"/>
              </a:rPr>
              <a:t>Microsoft Visual Studio is a comprehensive software development environment provided by Microsoft.</a:t>
            </a:r>
          </a:p>
          <a:p>
            <a:pPr marL="342900" indent="-342900" algn="l">
              <a:buFont typeface="Arial" panose="020B0604020202020204" pitchFamily="34" charset="0"/>
              <a:buChar char="•"/>
            </a:pPr>
            <a:r>
              <a:rPr lang="en-US" sz="2400" b="1" i="0" dirty="0">
                <a:effectLst/>
                <a:latin typeface="Söhne"/>
              </a:rPr>
              <a:t>It utilizes Microsoft platforms like Windows API, Windows Forms, Windows Presentation Foundation, Windows Store, and Microsoft Silverlight.</a:t>
            </a:r>
          </a:p>
          <a:p>
            <a:pPr marL="342900" indent="-342900" algn="l">
              <a:buFont typeface="Arial" panose="020B0604020202020204" pitchFamily="34" charset="0"/>
              <a:buChar char="•"/>
            </a:pPr>
            <a:r>
              <a:rPr lang="en-US" sz="2400" b="1" i="0" dirty="0">
                <a:effectLst/>
                <a:latin typeface="Söhne"/>
              </a:rPr>
              <a:t>It facilitates the creation of both console and graphical user interface applications.</a:t>
            </a:r>
          </a:p>
          <a:p>
            <a:pPr marL="342900" indent="-342900" algn="l">
              <a:buFont typeface="Arial" panose="020B0604020202020204" pitchFamily="34" charset="0"/>
              <a:buChar char="•"/>
            </a:pPr>
            <a:r>
              <a:rPr lang="en-US" sz="2400" b="1" i="0" dirty="0">
                <a:effectLst/>
                <a:latin typeface="Söhne"/>
              </a:rPr>
              <a:t>Visual Studio supports multiple programming languages and can accommodate nearly any programming language in its code editor and debugger.</a:t>
            </a:r>
          </a:p>
          <a:p>
            <a:pPr marL="342900" indent="-342900" algn="l">
              <a:buFont typeface="Arial" panose="020B0604020202020204" pitchFamily="34" charset="0"/>
              <a:buChar char="•"/>
            </a:pPr>
            <a:r>
              <a:rPr lang="en-US" sz="2400" b="1" i="0" dirty="0">
                <a:effectLst/>
                <a:latin typeface="Söhne"/>
              </a:rPr>
              <a:t>The source code of Visual Studio consists of an extensive 50 million lines of code.</a:t>
            </a:r>
          </a:p>
        </p:txBody>
      </p:sp>
    </p:spTree>
    <p:extLst>
      <p:ext uri="{BB962C8B-B14F-4D97-AF65-F5344CB8AC3E}">
        <p14:creationId xmlns:p14="http://schemas.microsoft.com/office/powerpoint/2010/main" val="39233733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14D71-2A12-0BCC-EFFE-089D0094908E}"/>
              </a:ext>
            </a:extLst>
          </p:cNvPr>
          <p:cNvPicPr>
            <a:picLocks noChangeAspect="1"/>
          </p:cNvPicPr>
          <p:nvPr/>
        </p:nvPicPr>
        <p:blipFill>
          <a:blip r:embed="rId2"/>
          <a:stretch>
            <a:fillRect/>
          </a:stretch>
        </p:blipFill>
        <p:spPr>
          <a:xfrm>
            <a:off x="0" y="0"/>
            <a:ext cx="12192000" cy="6839918"/>
          </a:xfrm>
          <a:prstGeom prst="rect">
            <a:avLst/>
          </a:prstGeom>
        </p:spPr>
      </p:pic>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584775"/>
          </a:xfrm>
          <a:prstGeom prst="rect">
            <a:avLst/>
          </a:prstGeom>
          <a:noFill/>
        </p:spPr>
        <p:txBody>
          <a:bodyPr wrap="square">
            <a:spAutoFit/>
          </a:bodyPr>
          <a:lstStyle/>
          <a:p>
            <a:pPr algn="l"/>
            <a:endParaRPr lang="en-IN" sz="3200" dirty="0">
              <a:gradFill>
                <a:gsLst>
                  <a:gs pos="2917">
                    <a:schemeClr val="tx1"/>
                  </a:gs>
                  <a:gs pos="30000">
                    <a:schemeClr val="tx1"/>
                  </a:gs>
                </a:gsLst>
                <a:lin ang="5400000" scaled="0"/>
              </a:gradFill>
            </a:endParaRPr>
          </a:p>
        </p:txBody>
      </p:sp>
      <p:sp>
        <p:nvSpPr>
          <p:cNvPr id="4" name="Title 1">
            <a:extLst>
              <a:ext uri="{FF2B5EF4-FFF2-40B4-BE49-F238E27FC236}">
                <a16:creationId xmlns:a16="http://schemas.microsoft.com/office/drawing/2014/main" id="{8A834E34-1973-FD0A-BC68-68174569123E}"/>
              </a:ext>
            </a:extLst>
          </p:cNvPr>
          <p:cNvSpPr>
            <a:spLocks noGrp="1"/>
          </p:cNvSpPr>
          <p:nvPr>
            <p:ph type="title"/>
          </p:nvPr>
        </p:nvSpPr>
        <p:spPr>
          <a:xfrm>
            <a:off x="694537" y="1080148"/>
            <a:ext cx="11018520" cy="553998"/>
          </a:xfrm>
        </p:spPr>
        <p:txBody>
          <a:bodyPr/>
          <a:lstStyle/>
          <a:p>
            <a:r>
              <a:rPr lang="en-GB" b="1" dirty="0">
                <a:solidFill>
                  <a:srgbClr val="FFFF00"/>
                </a:solidFill>
              </a:rPr>
              <a:t>HTML</a:t>
            </a:r>
          </a:p>
        </p:txBody>
      </p:sp>
      <p:sp>
        <p:nvSpPr>
          <p:cNvPr id="6" name="Text Placeholder 2">
            <a:extLst>
              <a:ext uri="{FF2B5EF4-FFF2-40B4-BE49-F238E27FC236}">
                <a16:creationId xmlns:a16="http://schemas.microsoft.com/office/drawing/2014/main" id="{5C6D3389-CFD3-6AF8-D19D-4DD4A896E4DA}"/>
              </a:ext>
            </a:extLst>
          </p:cNvPr>
          <p:cNvSpPr>
            <a:spLocks noGrp="1"/>
          </p:cNvSpPr>
          <p:nvPr>
            <p:ph type="body" sz="quarter" idx="10"/>
          </p:nvPr>
        </p:nvSpPr>
        <p:spPr>
          <a:xfrm>
            <a:off x="499773" y="1800198"/>
            <a:ext cx="10679761" cy="2880789"/>
          </a:xfrm>
        </p:spPr>
        <p:txBody>
          <a:bodyPr/>
          <a:lstStyle/>
          <a:p>
            <a:pPr algn="just">
              <a:buFont typeface="Arial" panose="020B0604020202020204" pitchFamily="34" charset="0"/>
              <a:buChar char="•"/>
            </a:pPr>
            <a:r>
              <a:rPr lang="en-IN" sz="2400" b="1" i="0" dirty="0">
                <a:solidFill>
                  <a:schemeClr val="tx1"/>
                </a:solidFill>
                <a:effectLst/>
                <a:latin typeface="Söhne"/>
              </a:rPr>
              <a:t>HTML stands for HyperText Markup Language</a:t>
            </a:r>
          </a:p>
          <a:p>
            <a:pPr algn="just">
              <a:buFont typeface="Arial" panose="020B0604020202020204" pitchFamily="34" charset="0"/>
              <a:buChar char="•"/>
            </a:pPr>
            <a:r>
              <a:rPr lang="en-IN" sz="2400" b="1" dirty="0">
                <a:solidFill>
                  <a:schemeClr val="tx1"/>
                </a:solidFill>
                <a:latin typeface="Söhne"/>
              </a:rPr>
              <a:t>It </a:t>
            </a:r>
            <a:r>
              <a:rPr lang="en-US" sz="2400" b="1" i="0" dirty="0">
                <a:solidFill>
                  <a:schemeClr val="tx1"/>
                </a:solidFill>
                <a:effectLst/>
                <a:latin typeface="Söhne"/>
              </a:rPr>
              <a:t>is the standard language used for creating web pages.</a:t>
            </a:r>
          </a:p>
          <a:p>
            <a:pPr algn="just">
              <a:buFont typeface="Arial" panose="020B0604020202020204" pitchFamily="34" charset="0"/>
              <a:buChar char="•"/>
            </a:pPr>
            <a:r>
              <a:rPr lang="en-US" sz="2400" b="1" i="0" dirty="0">
                <a:solidFill>
                  <a:schemeClr val="tx1"/>
                </a:solidFill>
                <a:effectLst/>
                <a:latin typeface="Söhne"/>
              </a:rPr>
              <a:t>HTML is a markup language that uses tags to indicate the structure of a document.</a:t>
            </a:r>
          </a:p>
          <a:p>
            <a:pPr algn="l">
              <a:buFont typeface="Arial" panose="020B0604020202020204" pitchFamily="34" charset="0"/>
              <a:buChar char="•"/>
            </a:pPr>
            <a:r>
              <a:rPr lang="en-US" sz="2400" b="1" i="0" dirty="0">
                <a:solidFill>
                  <a:schemeClr val="tx1"/>
                </a:solidFill>
                <a:effectLst/>
                <a:latin typeface="Söhne"/>
              </a:rPr>
              <a:t>HTML documents can also include lists, tables, forms, and other types of elements to organize and display content.</a:t>
            </a:r>
          </a:p>
          <a:p>
            <a:pPr algn="l">
              <a:buFont typeface="Arial" panose="020B0604020202020204" pitchFamily="34" charset="0"/>
              <a:buChar char="•"/>
            </a:pPr>
            <a:r>
              <a:rPr lang="en-US" sz="2400" b="1" i="0" dirty="0">
                <a:solidFill>
                  <a:schemeClr val="tx1"/>
                </a:solidFill>
                <a:effectLst/>
                <a:latin typeface="Söhne"/>
              </a:rPr>
              <a:t>HTML5 is the latest version of HTML and includes new features such as video and audio elements, semantic tags, and form input types.</a:t>
            </a:r>
          </a:p>
        </p:txBody>
      </p:sp>
      <p:sp>
        <p:nvSpPr>
          <p:cNvPr id="7" name="Rectangle 1">
            <a:extLst>
              <a:ext uri="{FF2B5EF4-FFF2-40B4-BE49-F238E27FC236}">
                <a16:creationId xmlns:a16="http://schemas.microsoft.com/office/drawing/2014/main" id="{B063EB05-CF32-BEF8-772F-0DF6E1864785}"/>
              </a:ext>
            </a:extLst>
          </p:cNvPr>
          <p:cNvSpPr>
            <a:spLocks noChangeArrowheads="1"/>
          </p:cNvSpPr>
          <p:nvPr/>
        </p:nvSpPr>
        <p:spPr bwMode="auto">
          <a:xfrm>
            <a:off x="-245807" y="215187"/>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BF90F61-F1C6-C397-5FE6-316C291C0D7F}"/>
              </a:ext>
            </a:extLst>
          </p:cNvPr>
          <p:cNvPicPr>
            <a:picLocks noChangeAspect="1"/>
          </p:cNvPicPr>
          <p:nvPr/>
        </p:nvPicPr>
        <p:blipFill>
          <a:blip r:embed="rId3"/>
          <a:stretch>
            <a:fillRect/>
          </a:stretch>
        </p:blipFill>
        <p:spPr>
          <a:xfrm>
            <a:off x="9881419" y="3822290"/>
            <a:ext cx="2438400" cy="2438400"/>
          </a:xfrm>
          <a:prstGeom prst="rect">
            <a:avLst/>
          </a:prstGeom>
        </p:spPr>
      </p:pic>
    </p:spTree>
    <p:extLst>
      <p:ext uri="{BB962C8B-B14F-4D97-AF65-F5344CB8AC3E}">
        <p14:creationId xmlns:p14="http://schemas.microsoft.com/office/powerpoint/2010/main" val="21468871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240FA5-4B2E-DFF4-90CF-7FF2FF016EB8}"/>
              </a:ext>
            </a:extLst>
          </p:cNvPr>
          <p:cNvPicPr>
            <a:picLocks noChangeAspect="1"/>
          </p:cNvPicPr>
          <p:nvPr/>
        </p:nvPicPr>
        <p:blipFill>
          <a:blip r:embed="rId3"/>
          <a:stretch>
            <a:fillRect/>
          </a:stretch>
        </p:blipFill>
        <p:spPr>
          <a:xfrm>
            <a:off x="842559" y="711844"/>
            <a:ext cx="4535201" cy="2848428"/>
          </a:xfrm>
          <a:prstGeom prst="rect">
            <a:avLst/>
          </a:prstGeom>
        </p:spPr>
      </p:pic>
      <p:pic>
        <p:nvPicPr>
          <p:cNvPr id="6" name="Picture 5">
            <a:extLst>
              <a:ext uri="{FF2B5EF4-FFF2-40B4-BE49-F238E27FC236}">
                <a16:creationId xmlns:a16="http://schemas.microsoft.com/office/drawing/2014/main" id="{22828190-A2B5-9223-86A2-9477059AEAB6}"/>
              </a:ext>
            </a:extLst>
          </p:cNvPr>
          <p:cNvPicPr>
            <a:picLocks noChangeAspect="1"/>
          </p:cNvPicPr>
          <p:nvPr/>
        </p:nvPicPr>
        <p:blipFill>
          <a:blip r:embed="rId4"/>
          <a:stretch>
            <a:fillRect/>
          </a:stretch>
        </p:blipFill>
        <p:spPr>
          <a:xfrm>
            <a:off x="2348235" y="3597745"/>
            <a:ext cx="6637639" cy="1861158"/>
          </a:xfrm>
          <a:prstGeom prst="rect">
            <a:avLst/>
          </a:prstGeom>
        </p:spPr>
      </p:pic>
      <p:pic>
        <p:nvPicPr>
          <p:cNvPr id="7" name="Picture 6">
            <a:extLst>
              <a:ext uri="{FF2B5EF4-FFF2-40B4-BE49-F238E27FC236}">
                <a16:creationId xmlns:a16="http://schemas.microsoft.com/office/drawing/2014/main" id="{82CB2DE9-1DBE-19B5-72E8-F0EA76EA6313}"/>
              </a:ext>
            </a:extLst>
          </p:cNvPr>
          <p:cNvPicPr>
            <a:picLocks noChangeAspect="1"/>
          </p:cNvPicPr>
          <p:nvPr/>
        </p:nvPicPr>
        <p:blipFill>
          <a:blip r:embed="rId5"/>
          <a:stretch>
            <a:fillRect/>
          </a:stretch>
        </p:blipFill>
        <p:spPr>
          <a:xfrm>
            <a:off x="6352191" y="691215"/>
            <a:ext cx="4892516" cy="2848428"/>
          </a:xfrm>
          <a:prstGeom prst="rect">
            <a:avLst/>
          </a:prstGeom>
        </p:spPr>
      </p:pic>
      <p:sp>
        <p:nvSpPr>
          <p:cNvPr id="8" name="TextBox 7">
            <a:extLst>
              <a:ext uri="{FF2B5EF4-FFF2-40B4-BE49-F238E27FC236}">
                <a16:creationId xmlns:a16="http://schemas.microsoft.com/office/drawing/2014/main" id="{DD09DD77-2424-56AD-0ED1-D57AEB6CA5A7}"/>
              </a:ext>
            </a:extLst>
          </p:cNvPr>
          <p:cNvSpPr txBox="1"/>
          <p:nvPr/>
        </p:nvSpPr>
        <p:spPr>
          <a:xfrm>
            <a:off x="1852181" y="144450"/>
            <a:ext cx="2266058" cy="492443"/>
          </a:xfrm>
          <a:prstGeom prst="rect">
            <a:avLst/>
          </a:prstGeom>
          <a:noFill/>
        </p:spPr>
        <p:txBody>
          <a:bodyPr wrap="square" lIns="0" tIns="0" rIns="0" bIns="0" rtlCol="0">
            <a:spAutoFit/>
          </a:bodyPr>
          <a:lstStyle/>
          <a:p>
            <a:pPr algn="l"/>
            <a:r>
              <a:rPr lang="en-US" sz="3200" b="1" dirty="0">
                <a:gradFill>
                  <a:gsLst>
                    <a:gs pos="2917">
                      <a:schemeClr val="tx1"/>
                    </a:gs>
                    <a:gs pos="30000">
                      <a:schemeClr val="tx1"/>
                    </a:gs>
                  </a:gsLst>
                  <a:lin ang="5400000" scaled="0"/>
                </a:gradFill>
              </a:rPr>
              <a:t>HTML Code</a:t>
            </a:r>
            <a:endParaRPr lang="en-IN" sz="3200" b="1"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9604FC0E-94BC-8CFC-9433-01652CCB13F4}"/>
              </a:ext>
            </a:extLst>
          </p:cNvPr>
          <p:cNvSpPr txBox="1"/>
          <p:nvPr/>
        </p:nvSpPr>
        <p:spPr>
          <a:xfrm>
            <a:off x="8134714" y="106910"/>
            <a:ext cx="1463048" cy="492443"/>
          </a:xfrm>
          <a:prstGeom prst="rect">
            <a:avLst/>
          </a:prstGeom>
          <a:noFill/>
        </p:spPr>
        <p:txBody>
          <a:bodyPr wrap="square" lIns="0" tIns="0" rIns="0" bIns="0" rtlCol="0">
            <a:spAutoFit/>
          </a:bodyPr>
          <a:lstStyle/>
          <a:p>
            <a:pPr algn="l"/>
            <a:r>
              <a:rPr lang="en-US" sz="3200" b="1" dirty="0">
                <a:gradFill>
                  <a:gsLst>
                    <a:gs pos="2917">
                      <a:schemeClr val="tx1"/>
                    </a:gs>
                    <a:gs pos="30000">
                      <a:schemeClr val="tx1"/>
                    </a:gs>
                  </a:gsLst>
                  <a:lin ang="5400000" scaled="0"/>
                </a:gradFill>
              </a:rPr>
              <a:t>Output</a:t>
            </a:r>
            <a:endParaRPr lang="en-IN" sz="3200" b="1" dirty="0" err="1">
              <a:gradFill>
                <a:gsLst>
                  <a:gs pos="2917">
                    <a:schemeClr val="tx1"/>
                  </a:gs>
                  <a:gs pos="30000">
                    <a:schemeClr val="tx1"/>
                  </a:gs>
                </a:gsLst>
                <a:lin ang="5400000" scaled="0"/>
              </a:gradFill>
            </a:endParaRPr>
          </a:p>
        </p:txBody>
      </p:sp>
      <p:sp>
        <p:nvSpPr>
          <p:cNvPr id="10" name="Arrow: Right 9">
            <a:extLst>
              <a:ext uri="{FF2B5EF4-FFF2-40B4-BE49-F238E27FC236}">
                <a16:creationId xmlns:a16="http://schemas.microsoft.com/office/drawing/2014/main" id="{329A83C3-9C32-AB0A-D62A-C8892AFD8B30}"/>
              </a:ext>
            </a:extLst>
          </p:cNvPr>
          <p:cNvSpPr/>
          <p:nvPr/>
        </p:nvSpPr>
        <p:spPr bwMode="auto">
          <a:xfrm>
            <a:off x="5563137" y="2039497"/>
            <a:ext cx="562124" cy="1998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37C5B1-F09A-2C17-9C24-9F2DAD29A714}"/>
              </a:ext>
            </a:extLst>
          </p:cNvPr>
          <p:cNvSpPr txBox="1"/>
          <p:nvPr/>
        </p:nvSpPr>
        <p:spPr>
          <a:xfrm>
            <a:off x="4349751" y="1026159"/>
            <a:ext cx="3162300" cy="584775"/>
          </a:xfrm>
          <a:prstGeom prst="rect">
            <a:avLst/>
          </a:prstGeom>
          <a:noFill/>
        </p:spPr>
        <p:txBody>
          <a:bodyPr wrap="square">
            <a:spAutoFit/>
          </a:bodyPr>
          <a:lstStyle/>
          <a:p>
            <a:pPr algn="l"/>
            <a:endParaRPr lang="en-IN" sz="3200" dirty="0">
              <a:gradFill>
                <a:gsLst>
                  <a:gs pos="2917">
                    <a:schemeClr val="tx1"/>
                  </a:gs>
                  <a:gs pos="30000">
                    <a:schemeClr val="tx1"/>
                  </a:gs>
                </a:gsLst>
                <a:lin ang="5400000" scaled="0"/>
              </a:gradFill>
            </a:endParaRPr>
          </a:p>
        </p:txBody>
      </p:sp>
      <p:sp>
        <p:nvSpPr>
          <p:cNvPr id="7" name="Rectangle 1">
            <a:extLst>
              <a:ext uri="{FF2B5EF4-FFF2-40B4-BE49-F238E27FC236}">
                <a16:creationId xmlns:a16="http://schemas.microsoft.com/office/drawing/2014/main" id="{B063EB05-CF32-BEF8-772F-0DF6E1864785}"/>
              </a:ext>
            </a:extLst>
          </p:cNvPr>
          <p:cNvSpPr>
            <a:spLocks noChangeArrowheads="1"/>
          </p:cNvSpPr>
          <p:nvPr/>
        </p:nvSpPr>
        <p:spPr bwMode="auto">
          <a:xfrm>
            <a:off x="-245807" y="215187"/>
            <a:ext cx="65" cy="67762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 name="Picture 24">
            <a:extLst>
              <a:ext uri="{FF2B5EF4-FFF2-40B4-BE49-F238E27FC236}">
                <a16:creationId xmlns:a16="http://schemas.microsoft.com/office/drawing/2014/main" id="{6761845A-73DB-79E8-17E5-16C3B1F8DA2D}"/>
              </a:ext>
            </a:extLst>
          </p:cNvPr>
          <p:cNvPicPr>
            <a:picLocks noChangeAspect="1"/>
          </p:cNvPicPr>
          <p:nvPr/>
        </p:nvPicPr>
        <p:blipFill>
          <a:blip r:embed="rId2"/>
          <a:stretch>
            <a:fillRect/>
          </a:stretch>
        </p:blipFill>
        <p:spPr>
          <a:xfrm>
            <a:off x="281326" y="884904"/>
            <a:ext cx="5647525" cy="1406671"/>
          </a:xfrm>
          <a:prstGeom prst="rect">
            <a:avLst/>
          </a:prstGeom>
        </p:spPr>
      </p:pic>
      <p:pic>
        <p:nvPicPr>
          <p:cNvPr id="26" name="Picture 25">
            <a:extLst>
              <a:ext uri="{FF2B5EF4-FFF2-40B4-BE49-F238E27FC236}">
                <a16:creationId xmlns:a16="http://schemas.microsoft.com/office/drawing/2014/main" id="{91053092-0F58-4D6A-1974-B1AF1049C2FB}"/>
              </a:ext>
            </a:extLst>
          </p:cNvPr>
          <p:cNvPicPr>
            <a:picLocks noChangeAspect="1"/>
          </p:cNvPicPr>
          <p:nvPr/>
        </p:nvPicPr>
        <p:blipFill rotWithShape="1">
          <a:blip r:embed="rId3"/>
          <a:srcRect l="1334" r="2644"/>
          <a:stretch/>
        </p:blipFill>
        <p:spPr>
          <a:xfrm>
            <a:off x="6866725" y="884904"/>
            <a:ext cx="5004619" cy="1406671"/>
          </a:xfrm>
          <a:prstGeom prst="rect">
            <a:avLst/>
          </a:prstGeom>
        </p:spPr>
      </p:pic>
      <p:pic>
        <p:nvPicPr>
          <p:cNvPr id="27" name="Picture 26">
            <a:extLst>
              <a:ext uri="{FF2B5EF4-FFF2-40B4-BE49-F238E27FC236}">
                <a16:creationId xmlns:a16="http://schemas.microsoft.com/office/drawing/2014/main" id="{0F0198A4-D311-1126-73E1-16516A5B13B1}"/>
              </a:ext>
            </a:extLst>
          </p:cNvPr>
          <p:cNvPicPr>
            <a:picLocks noChangeAspect="1"/>
          </p:cNvPicPr>
          <p:nvPr/>
        </p:nvPicPr>
        <p:blipFill rotWithShape="1">
          <a:blip r:embed="rId4"/>
          <a:srcRect l="13119" r="2196"/>
          <a:stretch/>
        </p:blipFill>
        <p:spPr>
          <a:xfrm>
            <a:off x="320656" y="2615381"/>
            <a:ext cx="5608195" cy="2524762"/>
          </a:xfrm>
          <a:prstGeom prst="rect">
            <a:avLst/>
          </a:prstGeom>
        </p:spPr>
      </p:pic>
      <p:pic>
        <p:nvPicPr>
          <p:cNvPr id="28" name="Picture 27">
            <a:extLst>
              <a:ext uri="{FF2B5EF4-FFF2-40B4-BE49-F238E27FC236}">
                <a16:creationId xmlns:a16="http://schemas.microsoft.com/office/drawing/2014/main" id="{945A9263-0369-962D-481C-D8C97DBA84D3}"/>
              </a:ext>
            </a:extLst>
          </p:cNvPr>
          <p:cNvPicPr>
            <a:picLocks noChangeAspect="1"/>
          </p:cNvPicPr>
          <p:nvPr/>
        </p:nvPicPr>
        <p:blipFill rotWithShape="1">
          <a:blip r:embed="rId5"/>
          <a:srcRect b="8982"/>
          <a:stretch/>
        </p:blipFill>
        <p:spPr>
          <a:xfrm>
            <a:off x="6866725" y="2615381"/>
            <a:ext cx="5004619" cy="2524762"/>
          </a:xfrm>
          <a:prstGeom prst="rect">
            <a:avLst/>
          </a:prstGeom>
        </p:spPr>
      </p:pic>
      <p:sp>
        <p:nvSpPr>
          <p:cNvPr id="29" name="Arrow: Right 28">
            <a:extLst>
              <a:ext uri="{FF2B5EF4-FFF2-40B4-BE49-F238E27FC236}">
                <a16:creationId xmlns:a16="http://schemas.microsoft.com/office/drawing/2014/main" id="{45EACBAE-61D4-4BDD-DC07-76360E96E099}"/>
              </a:ext>
            </a:extLst>
          </p:cNvPr>
          <p:cNvSpPr/>
          <p:nvPr/>
        </p:nvSpPr>
        <p:spPr bwMode="auto">
          <a:xfrm>
            <a:off x="6096000" y="1480083"/>
            <a:ext cx="521110" cy="2163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Right 29">
            <a:extLst>
              <a:ext uri="{FF2B5EF4-FFF2-40B4-BE49-F238E27FC236}">
                <a16:creationId xmlns:a16="http://schemas.microsoft.com/office/drawing/2014/main" id="{59E346B5-35E4-3A03-B62E-B8F98E958E3C}"/>
              </a:ext>
            </a:extLst>
          </p:cNvPr>
          <p:cNvSpPr/>
          <p:nvPr/>
        </p:nvSpPr>
        <p:spPr bwMode="auto">
          <a:xfrm>
            <a:off x="6096001" y="3429000"/>
            <a:ext cx="521110" cy="2163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61936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175658"/>
            <a:ext cx="9297467" cy="1630936"/>
          </a:xfrm>
        </p:spPr>
        <p:txBody>
          <a:bodyPr/>
          <a:lstStyle/>
          <a:p>
            <a:r>
              <a:rPr lang="en-US" b="1" i="0" dirty="0">
                <a:solidFill>
                  <a:srgbClr val="FFDE59"/>
                </a:solidFill>
                <a:effectLst/>
              </a:rPr>
              <a:t>Learn Creating a GitHub Repository, Building a Website, &amp; Hosting it on GitHub to Showcase your Resume.</a:t>
            </a:r>
            <a:endParaRPr lang="en-US" dirty="0"/>
          </a:p>
        </p:txBody>
      </p:sp>
      <p:sp>
        <p:nvSpPr>
          <p:cNvPr id="2" name="Text Placeholder 4">
            <a:extLst>
              <a:ext uri="{FF2B5EF4-FFF2-40B4-BE49-F238E27FC236}">
                <a16:creationId xmlns:a16="http://schemas.microsoft.com/office/drawing/2014/main" id="{A5EE0FB8-695A-A400-7ACF-0BCAACFC438E}"/>
              </a:ext>
            </a:extLst>
          </p:cNvPr>
          <p:cNvSpPr txBox="1">
            <a:spLocks/>
          </p:cNvSpPr>
          <p:nvPr/>
        </p:nvSpPr>
        <p:spPr>
          <a:xfrm>
            <a:off x="555719" y="3137884"/>
            <a:ext cx="6480175" cy="17851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latin typeface="Segoe UI Black" panose="020B0A02040204020203" pitchFamily="34" charset="0"/>
                <a:ea typeface="Segoe UI Black" panose="020B0A02040204020203" pitchFamily="34" charset="0"/>
                <a:cs typeface="Segoe UI"/>
              </a:rPr>
              <a:t>HOST : Rishabh Singh</a:t>
            </a:r>
            <a:endParaRPr lang="en-US" sz="2000" dirty="0">
              <a:latin typeface="Segoe UI Black" panose="020B0A02040204020203" pitchFamily="34" charset="0"/>
              <a:ea typeface="Segoe UI Black" panose="020B0A02040204020203" pitchFamily="34" charset="0"/>
            </a:endParaRPr>
          </a:p>
          <a:p>
            <a:pPr marL="0" indent="0">
              <a:buNone/>
            </a:pPr>
            <a:r>
              <a:rPr lang="en-US" sz="2000" dirty="0">
                <a:latin typeface="Segoe UI Black" panose="020B0A02040204020203" pitchFamily="34" charset="0"/>
                <a:ea typeface="Segoe UI Black" panose="020B0A02040204020203" pitchFamily="34" charset="0"/>
                <a:cs typeface="Segoe UI"/>
              </a:rPr>
              <a:t>    (Alpha Microsoft Learn Student Ambassador)</a:t>
            </a:r>
          </a:p>
          <a:p>
            <a:pPr>
              <a:buFont typeface="Arial" panose="020B0604020202020204" pitchFamily="34" charset="0"/>
              <a:buChar char="•"/>
            </a:pPr>
            <a:endParaRPr lang="en-US" sz="2000" dirty="0">
              <a:latin typeface="Segoe UI Black" panose="020B0A02040204020203" pitchFamily="34" charset="0"/>
              <a:ea typeface="Segoe UI Black" panose="020B0A02040204020203" pitchFamily="34" charset="0"/>
            </a:endParaRPr>
          </a:p>
          <a:p>
            <a:pPr>
              <a:buFont typeface="Arial" panose="020B0604020202020204" pitchFamily="34" charset="0"/>
              <a:buChar char="•"/>
            </a:pPr>
            <a:r>
              <a:rPr lang="en-US" sz="2000" dirty="0">
                <a:latin typeface="Segoe UI Black" panose="020B0A02040204020203" pitchFamily="34" charset="0"/>
                <a:ea typeface="Segoe UI Black" panose="020B0A02040204020203" pitchFamily="34" charset="0"/>
                <a:cs typeface="Segoe UI"/>
              </a:rPr>
              <a:t>CO-HOST : Aditya Kumar</a:t>
            </a:r>
            <a:endParaRPr lang="en-US" sz="2000" dirty="0">
              <a:latin typeface="Segoe UI Black" panose="020B0A02040204020203" pitchFamily="34" charset="0"/>
              <a:ea typeface="Segoe UI Black" panose="020B0A02040204020203" pitchFamily="34" charset="0"/>
            </a:endParaRPr>
          </a:p>
          <a:p>
            <a:pPr marL="0" indent="0">
              <a:buNone/>
            </a:pPr>
            <a:r>
              <a:rPr lang="en-US" sz="2000" dirty="0">
                <a:latin typeface="Segoe UI Black" panose="020B0A02040204020203" pitchFamily="34" charset="0"/>
                <a:ea typeface="Segoe UI Black" panose="020B0A02040204020203" pitchFamily="34" charset="0"/>
                <a:cs typeface="Segoe UI"/>
              </a:rPr>
              <a:t>   (Gold Microsoft Learn Student Ambassador)</a:t>
            </a:r>
            <a:endParaRPr lang="en-US" sz="20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EF5F8-5967-C62A-8E6A-7B5534AEDC90}"/>
              </a:ext>
            </a:extLst>
          </p:cNvPr>
          <p:cNvPicPr>
            <a:picLocks noChangeAspect="1"/>
          </p:cNvPicPr>
          <p:nvPr/>
        </p:nvPicPr>
        <p:blipFill>
          <a:blip r:embed="rId2"/>
          <a:stretch>
            <a:fillRect/>
          </a:stretch>
        </p:blipFill>
        <p:spPr>
          <a:xfrm>
            <a:off x="7263810" y="480041"/>
            <a:ext cx="4701947" cy="3223539"/>
          </a:xfrm>
          <a:prstGeom prst="rect">
            <a:avLst/>
          </a:prstGeom>
        </p:spPr>
      </p:pic>
      <p:pic>
        <p:nvPicPr>
          <p:cNvPr id="3" name="Picture 2">
            <a:extLst>
              <a:ext uri="{FF2B5EF4-FFF2-40B4-BE49-F238E27FC236}">
                <a16:creationId xmlns:a16="http://schemas.microsoft.com/office/drawing/2014/main" id="{6B42AEF6-A856-CDE6-921F-93B360D999B0}"/>
              </a:ext>
            </a:extLst>
          </p:cNvPr>
          <p:cNvPicPr>
            <a:picLocks noChangeAspect="1"/>
          </p:cNvPicPr>
          <p:nvPr/>
        </p:nvPicPr>
        <p:blipFill rotWithShape="1">
          <a:blip r:embed="rId3"/>
          <a:srcRect l="18401" r="4007"/>
          <a:stretch/>
        </p:blipFill>
        <p:spPr>
          <a:xfrm>
            <a:off x="405349" y="320820"/>
            <a:ext cx="6193411" cy="3622371"/>
          </a:xfrm>
          <a:prstGeom prst="rect">
            <a:avLst/>
          </a:prstGeom>
        </p:spPr>
      </p:pic>
      <p:sp>
        <p:nvSpPr>
          <p:cNvPr id="4" name="Arrow: Right 3">
            <a:extLst>
              <a:ext uri="{FF2B5EF4-FFF2-40B4-BE49-F238E27FC236}">
                <a16:creationId xmlns:a16="http://schemas.microsoft.com/office/drawing/2014/main" id="{73157B9F-CDCA-DA67-1AAC-1E4B8059A3A3}"/>
              </a:ext>
            </a:extLst>
          </p:cNvPr>
          <p:cNvSpPr/>
          <p:nvPr/>
        </p:nvSpPr>
        <p:spPr bwMode="auto">
          <a:xfrm>
            <a:off x="6682988" y="1651818"/>
            <a:ext cx="547371" cy="2995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3">
            <a:extLst>
              <a:ext uri="{FF2B5EF4-FFF2-40B4-BE49-F238E27FC236}">
                <a16:creationId xmlns:a16="http://schemas.microsoft.com/office/drawing/2014/main" id="{307CE9A1-73D2-F094-6BD4-67FCEACAE9A9}"/>
              </a:ext>
            </a:extLst>
          </p:cNvPr>
          <p:cNvSpPr>
            <a:spLocks noChangeArrowheads="1"/>
          </p:cNvSpPr>
          <p:nvPr/>
        </p:nvSpPr>
        <p:spPr bwMode="auto">
          <a:xfrm>
            <a:off x="776007" y="4113795"/>
            <a:ext cx="10665740" cy="1708417"/>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74151"/>
                </a:solidFill>
                <a:effectLst/>
              </a:rPr>
              <a:t>&lt;main&gt;</a:t>
            </a:r>
            <a:r>
              <a:rPr kumimoji="0" lang="en-US" altLang="en-US" sz="1400" b="0" i="0" u="none" strike="noStrike" cap="none" normalizeH="0" baseline="0" dirty="0">
                <a:ln>
                  <a:noFill/>
                </a:ln>
                <a:solidFill>
                  <a:srgbClr val="374151"/>
                </a:solidFill>
                <a:effectLst/>
              </a:rPr>
              <a:t> and </a:t>
            </a:r>
            <a:r>
              <a:rPr kumimoji="0" lang="en-US" altLang="en-US" sz="1400" b="1" i="0" u="none" strike="noStrike" cap="none" normalizeH="0" baseline="0" dirty="0">
                <a:ln>
                  <a:noFill/>
                </a:ln>
                <a:solidFill>
                  <a:srgbClr val="374151"/>
                </a:solidFill>
                <a:effectLst/>
              </a:rPr>
              <a:t>&lt;/main&gt;</a:t>
            </a:r>
            <a:r>
              <a:rPr kumimoji="0" lang="en-US" altLang="en-US" sz="1400" b="0" i="0" u="none" strike="noStrike" cap="none" normalizeH="0" baseline="0" dirty="0">
                <a:ln>
                  <a:noFill/>
                </a:ln>
                <a:solidFill>
                  <a:srgbClr val="374151"/>
                </a:solidFill>
                <a:effectLst/>
              </a:rPr>
              <a:t>: This is the opening and closing tag of the main section of the HTML document. The main section typically contains the main content of the webpage.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74151"/>
                </a:solidFill>
                <a:effectLst/>
              </a:rPr>
              <a:t>&lt;article id="</a:t>
            </a:r>
            <a:r>
              <a:rPr kumimoji="0" lang="en-US" altLang="en-US" sz="1400" b="1" i="0" u="none" strike="noStrike" cap="none" normalizeH="0" baseline="0" dirty="0" err="1">
                <a:ln>
                  <a:noFill/>
                </a:ln>
                <a:solidFill>
                  <a:srgbClr val="374151"/>
                </a:solidFill>
                <a:effectLst/>
              </a:rPr>
              <a:t>mainLeft</a:t>
            </a:r>
            <a:r>
              <a:rPr kumimoji="0" lang="en-US" altLang="en-US" sz="1400" b="1" i="0" u="none" strike="noStrike" cap="none" normalizeH="0" baseline="0" dirty="0">
                <a:ln>
                  <a:noFill/>
                </a:ln>
                <a:solidFill>
                  <a:srgbClr val="374151"/>
                </a:solidFill>
                <a:effectLst/>
              </a:rPr>
              <a:t>"&gt;</a:t>
            </a:r>
            <a:r>
              <a:rPr kumimoji="0" lang="en-US" altLang="en-US" sz="1400" b="0" i="0" u="none" strike="noStrike" cap="none" normalizeH="0" baseline="0" dirty="0">
                <a:ln>
                  <a:noFill/>
                </a:ln>
                <a:solidFill>
                  <a:srgbClr val="374151"/>
                </a:solidFill>
                <a:effectLst/>
              </a:rPr>
              <a:t> and </a:t>
            </a:r>
            <a:r>
              <a:rPr kumimoji="0" lang="en-US" altLang="en-US" sz="1400" b="1" i="0" u="none" strike="noStrike" cap="none" normalizeH="0" baseline="0" dirty="0">
                <a:ln>
                  <a:noFill/>
                </a:ln>
                <a:solidFill>
                  <a:srgbClr val="374151"/>
                </a:solidFill>
                <a:effectLst/>
              </a:rPr>
              <a:t>&lt;/article&gt;</a:t>
            </a:r>
            <a:r>
              <a:rPr kumimoji="0" lang="en-US" altLang="en-US" sz="1400" b="0" i="0" u="none" strike="noStrike" cap="none" normalizeH="0" baseline="0" dirty="0">
                <a:ln>
                  <a:noFill/>
                </a:ln>
                <a:solidFill>
                  <a:srgbClr val="374151"/>
                </a:solidFill>
                <a:effectLst/>
              </a:rPr>
              <a:t>: This is the opening and closing tag of an article element with an </a:t>
            </a:r>
            <a:r>
              <a:rPr lang="en-US" altLang="en-US" sz="1400" b="1" dirty="0">
                <a:solidFill>
                  <a:srgbClr val="374151"/>
                </a:solidFill>
              </a:rPr>
              <a:t>id</a:t>
            </a:r>
            <a:r>
              <a:rPr kumimoji="0" lang="en-US" altLang="en-US" sz="1400" b="0" i="0" u="none" strike="noStrike" cap="none" normalizeH="0" baseline="0" dirty="0">
                <a:ln>
                  <a:noFill/>
                </a:ln>
                <a:solidFill>
                  <a:srgbClr val="374151"/>
                </a:solidFill>
                <a:effectLst/>
              </a:rPr>
              <a:t> attribute of "</a:t>
            </a:r>
            <a:r>
              <a:rPr kumimoji="0" lang="en-US" altLang="en-US" sz="1400" b="0" i="0" u="none" strike="noStrike" cap="none" normalizeH="0" baseline="0" dirty="0" err="1">
                <a:ln>
                  <a:noFill/>
                </a:ln>
                <a:solidFill>
                  <a:srgbClr val="374151"/>
                </a:solidFill>
                <a:effectLst/>
              </a:rPr>
              <a:t>mainLeft</a:t>
            </a:r>
            <a:r>
              <a:rPr kumimoji="0" lang="en-US" altLang="en-US" sz="1400" b="0" i="0" u="none" strike="noStrike" cap="none" normalizeH="0" baseline="0" dirty="0">
                <a:ln>
                  <a:noFill/>
                </a:ln>
                <a:solidFill>
                  <a:srgbClr val="374151"/>
                </a:solidFill>
                <a:effectLst/>
              </a:rPr>
              <a:t>". The article element represents a self-contained piece of content within a document, such as a blog post, a news article, or a user comment.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74151"/>
                </a:solidFill>
                <a:effectLst/>
              </a:rPr>
              <a:t>&lt;section&gt;</a:t>
            </a:r>
            <a:r>
              <a:rPr kumimoji="0" lang="en-US" altLang="en-US" sz="1400" b="0" i="0" u="none" strike="noStrike" cap="none" normalizeH="0" baseline="0" dirty="0">
                <a:ln>
                  <a:noFill/>
                </a:ln>
                <a:solidFill>
                  <a:srgbClr val="374151"/>
                </a:solidFill>
                <a:effectLst/>
              </a:rPr>
              <a:t> and </a:t>
            </a:r>
            <a:r>
              <a:rPr kumimoji="0" lang="en-US" altLang="en-US" sz="1400" b="1" i="0" u="none" strike="noStrike" cap="none" normalizeH="0" baseline="0" dirty="0">
                <a:ln>
                  <a:noFill/>
                </a:ln>
                <a:solidFill>
                  <a:srgbClr val="374151"/>
                </a:solidFill>
                <a:effectLst/>
              </a:rPr>
              <a:t>&lt;/section&gt;</a:t>
            </a:r>
            <a:r>
              <a:rPr kumimoji="0" lang="en-US" altLang="en-US" sz="1400" b="0" i="0" u="none" strike="noStrike" cap="none" normalizeH="0" baseline="0" dirty="0">
                <a:ln>
                  <a:noFill/>
                </a:ln>
                <a:solidFill>
                  <a:srgbClr val="374151"/>
                </a:solidFill>
                <a:effectLst/>
              </a:rPr>
              <a:t>: These are the opening and closing tags of a section element, which groups together related content on a webpage.</a:t>
            </a:r>
          </a:p>
        </p:txBody>
      </p:sp>
    </p:spTree>
    <p:extLst>
      <p:ext uri="{BB962C8B-B14F-4D97-AF65-F5344CB8AC3E}">
        <p14:creationId xmlns:p14="http://schemas.microsoft.com/office/powerpoint/2010/main" val="4794415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CA7DED-F633-B197-E3AD-B5B94DC4A5FC}"/>
              </a:ext>
            </a:extLst>
          </p:cNvPr>
          <p:cNvPicPr>
            <a:picLocks noChangeAspect="1"/>
          </p:cNvPicPr>
          <p:nvPr/>
        </p:nvPicPr>
        <p:blipFill>
          <a:blip r:embed="rId2"/>
          <a:stretch>
            <a:fillRect/>
          </a:stretch>
        </p:blipFill>
        <p:spPr>
          <a:xfrm>
            <a:off x="340493" y="842050"/>
            <a:ext cx="5569306" cy="2488627"/>
          </a:xfrm>
          <a:prstGeom prst="rect">
            <a:avLst/>
          </a:prstGeom>
        </p:spPr>
      </p:pic>
      <p:pic>
        <p:nvPicPr>
          <p:cNvPr id="7" name="Picture 6">
            <a:extLst>
              <a:ext uri="{FF2B5EF4-FFF2-40B4-BE49-F238E27FC236}">
                <a16:creationId xmlns:a16="http://schemas.microsoft.com/office/drawing/2014/main" id="{70309AA5-AE2B-31C2-D5DE-57ACBEAB3E42}"/>
              </a:ext>
            </a:extLst>
          </p:cNvPr>
          <p:cNvPicPr>
            <a:picLocks noChangeAspect="1"/>
          </p:cNvPicPr>
          <p:nvPr/>
        </p:nvPicPr>
        <p:blipFill rotWithShape="1">
          <a:blip r:embed="rId3"/>
          <a:srcRect r="19154"/>
          <a:stretch/>
        </p:blipFill>
        <p:spPr>
          <a:xfrm>
            <a:off x="7424158" y="371402"/>
            <a:ext cx="3859517" cy="3517697"/>
          </a:xfrm>
          <a:prstGeom prst="rect">
            <a:avLst/>
          </a:prstGeom>
        </p:spPr>
      </p:pic>
      <p:sp>
        <p:nvSpPr>
          <p:cNvPr id="8" name="Oval 7">
            <a:extLst>
              <a:ext uri="{FF2B5EF4-FFF2-40B4-BE49-F238E27FC236}">
                <a16:creationId xmlns:a16="http://schemas.microsoft.com/office/drawing/2014/main" id="{0362F9EA-8E06-5C90-C019-6CDE902EF02F}"/>
              </a:ext>
            </a:extLst>
          </p:cNvPr>
          <p:cNvSpPr/>
          <p:nvPr/>
        </p:nvSpPr>
        <p:spPr bwMode="auto">
          <a:xfrm>
            <a:off x="7147849" y="2771804"/>
            <a:ext cx="2576052" cy="1117295"/>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1">
            <a:extLst>
              <a:ext uri="{FF2B5EF4-FFF2-40B4-BE49-F238E27FC236}">
                <a16:creationId xmlns:a16="http://schemas.microsoft.com/office/drawing/2014/main" id="{D9580411-98B7-1587-00A6-5F8AB904A124}"/>
              </a:ext>
            </a:extLst>
          </p:cNvPr>
          <p:cNvSpPr>
            <a:spLocks noChangeArrowheads="1"/>
          </p:cNvSpPr>
          <p:nvPr/>
        </p:nvSpPr>
        <p:spPr bwMode="auto">
          <a:xfrm>
            <a:off x="161476" y="4486608"/>
            <a:ext cx="11869047" cy="70788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&lt;article id="</a:t>
            </a:r>
            <a:r>
              <a:rPr kumimoji="0" lang="en-US" altLang="en-US" sz="2000" b="1" i="0" u="none" strike="noStrike" cap="none" normalizeH="0" baseline="0" dirty="0" err="1">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mainRight</a:t>
            </a:r>
            <a:r>
              <a:rPr kumimoji="0" lang="en-US" altLang="en-US" sz="2000" b="1" i="0" u="none"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"&gt;</a:t>
            </a:r>
            <a:r>
              <a:rPr kumimoji="0" lang="en-US" altLang="en-US" sz="2000" b="0" i="0" u="none"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2000" b="1" i="0" u="none"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&lt;/article&gt;</a:t>
            </a:r>
            <a:r>
              <a:rPr kumimoji="0" lang="en-US" altLang="en-US" sz="2000" b="0" i="0" u="none"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none" strike="noStrike" cap="none" normalizeH="0" baseline="0" dirty="0">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This is another article element with an </a:t>
            </a:r>
            <a:r>
              <a:rPr kumimoji="0" lang="en-US" altLang="en-US" sz="2000" b="1" i="0" u="none" strike="noStrike" cap="none" normalizeH="0" baseline="0" dirty="0">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id</a:t>
            </a:r>
            <a:r>
              <a:rPr kumimoji="0" lang="en-US" altLang="en-US" sz="2000" b="0" i="0" u="none" strike="noStrike" cap="none" normalizeH="0" baseline="0" dirty="0">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attribute of "</a:t>
            </a:r>
            <a:r>
              <a:rPr kumimoji="0" lang="en-US" altLang="en-US" sz="2000" b="0" i="0" u="none" strike="noStrike" cap="none" normalizeH="0" baseline="0" dirty="0" err="1">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mainRight</a:t>
            </a:r>
            <a:r>
              <a:rPr kumimoji="0" lang="en-US" altLang="en-US" sz="2000" b="0" i="0" u="none" strike="noStrike" cap="none" normalizeH="0" baseline="0" dirty="0">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It contains two section elements </a:t>
            </a:r>
            <a:r>
              <a:rPr lang="en-US" altLang="en-US" sz="2000" dirty="0" err="1">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i.e</a:t>
            </a:r>
            <a:r>
              <a:rPr lang="en-US" altLang="en-US" sz="20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About and Work Experience.</a:t>
            </a:r>
            <a:endParaRPr kumimoji="0" lang="en-US" altLang="en-US" sz="2000" b="0" i="0" u="none" strike="noStrike" cap="none" normalizeH="0" baseline="0" dirty="0">
              <a:ln>
                <a:noFill/>
              </a:ln>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Arrow: Right 9">
            <a:extLst>
              <a:ext uri="{FF2B5EF4-FFF2-40B4-BE49-F238E27FC236}">
                <a16:creationId xmlns:a16="http://schemas.microsoft.com/office/drawing/2014/main" id="{81EBC529-BB93-8272-0E74-97D013D66167}"/>
              </a:ext>
            </a:extLst>
          </p:cNvPr>
          <p:cNvSpPr/>
          <p:nvPr/>
        </p:nvSpPr>
        <p:spPr bwMode="auto">
          <a:xfrm>
            <a:off x="6183674" y="1963994"/>
            <a:ext cx="844061" cy="1662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050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D46A9-0C3C-BF73-6FE1-E04A79639719}"/>
              </a:ext>
            </a:extLst>
          </p:cNvPr>
          <p:cNvPicPr>
            <a:picLocks noChangeAspect="1"/>
          </p:cNvPicPr>
          <p:nvPr/>
        </p:nvPicPr>
        <p:blipFill>
          <a:blip r:embed="rId2"/>
          <a:stretch>
            <a:fillRect/>
          </a:stretch>
        </p:blipFill>
        <p:spPr>
          <a:xfrm>
            <a:off x="305709" y="3047127"/>
            <a:ext cx="5602631" cy="2347839"/>
          </a:xfrm>
          <a:prstGeom prst="rect">
            <a:avLst/>
          </a:prstGeom>
        </p:spPr>
      </p:pic>
      <p:pic>
        <p:nvPicPr>
          <p:cNvPr id="3" name="Picture 2">
            <a:extLst>
              <a:ext uri="{FF2B5EF4-FFF2-40B4-BE49-F238E27FC236}">
                <a16:creationId xmlns:a16="http://schemas.microsoft.com/office/drawing/2014/main" id="{2CAA2042-266C-EABB-B614-1B5A646885BC}"/>
              </a:ext>
            </a:extLst>
          </p:cNvPr>
          <p:cNvPicPr>
            <a:picLocks noChangeAspect="1"/>
          </p:cNvPicPr>
          <p:nvPr/>
        </p:nvPicPr>
        <p:blipFill rotWithShape="1">
          <a:blip r:embed="rId3"/>
          <a:srcRect b="48728"/>
          <a:stretch/>
        </p:blipFill>
        <p:spPr>
          <a:xfrm>
            <a:off x="6657792" y="285025"/>
            <a:ext cx="4949888" cy="2875226"/>
          </a:xfrm>
          <a:prstGeom prst="rect">
            <a:avLst/>
          </a:prstGeom>
        </p:spPr>
      </p:pic>
      <p:sp>
        <p:nvSpPr>
          <p:cNvPr id="4" name="Rectangle 1">
            <a:extLst>
              <a:ext uri="{FF2B5EF4-FFF2-40B4-BE49-F238E27FC236}">
                <a16:creationId xmlns:a16="http://schemas.microsoft.com/office/drawing/2014/main" id="{BFB4F5D7-550F-AE97-776E-01F5D23BB27A}"/>
              </a:ext>
            </a:extLst>
          </p:cNvPr>
          <p:cNvSpPr>
            <a:spLocks noChangeArrowheads="1"/>
          </p:cNvSpPr>
          <p:nvPr/>
        </p:nvSpPr>
        <p:spPr bwMode="auto">
          <a:xfrm>
            <a:off x="810567" y="976058"/>
            <a:ext cx="453443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apple-system"/>
              </a:rPr>
              <a:t>Lists come in two varieties in HTML: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latin typeface="-apple-system"/>
              </a:rPr>
              <a:t>O</a:t>
            </a:r>
            <a:r>
              <a:rPr kumimoji="0" lang="en-US" altLang="en-US" sz="1600" b="1" i="0" u="none" strike="noStrike" cap="none" normalizeH="0" baseline="0" dirty="0">
                <a:ln>
                  <a:noFill/>
                </a:ln>
                <a:effectLst/>
                <a:latin typeface="-apple-system"/>
              </a:rPr>
              <a:t>rdered (with numbers or letters)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latin typeface="-apple-system"/>
              </a:rPr>
              <a:t>U</a:t>
            </a:r>
            <a:r>
              <a:rPr kumimoji="0" lang="en-US" altLang="en-US" sz="1600" b="1" i="0" u="none" strike="noStrike" cap="none" normalizeH="0" baseline="0" dirty="0">
                <a:ln>
                  <a:noFill/>
                </a:ln>
                <a:effectLst/>
                <a:latin typeface="-apple-system"/>
              </a:rPr>
              <a:t>nordered (bullet points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latin typeface="-apple-system"/>
              </a:rPr>
              <a:t>“li”</a:t>
            </a:r>
            <a:r>
              <a:rPr kumimoji="0" lang="en-US" altLang="en-US" sz="1600" b="1" i="0" u="none" strike="noStrike" cap="none" normalizeH="0" baseline="0" dirty="0">
                <a:ln>
                  <a:noFill/>
                </a:ln>
                <a:effectLst/>
                <a:latin typeface="-apple-system"/>
              </a:rPr>
              <a:t> indicates each "list item" in a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apple-system"/>
              </a:rPr>
              <a:t>Let's use an unordered list to create a list of our work experience.</a:t>
            </a:r>
            <a:r>
              <a:rPr kumimoji="0" lang="en-US" altLang="en-US" sz="1600" b="1" i="0" u="none" strike="noStrike" cap="none" normalizeH="0" baseline="0" dirty="0">
                <a:ln>
                  <a:noFill/>
                </a:ln>
                <a:effectLst/>
              </a:rPr>
              <a:t> </a:t>
            </a:r>
            <a:endParaRPr kumimoji="0" lang="en-US" altLang="en-US" sz="1600" b="1" i="0" u="none" strike="noStrike" cap="none" normalizeH="0" baseline="0" dirty="0">
              <a:ln>
                <a:noFill/>
              </a:ln>
              <a:effectLst/>
              <a:latin typeface="Arial" panose="020B0604020202020204" pitchFamily="34" charset="0"/>
            </a:endParaRPr>
          </a:p>
        </p:txBody>
      </p:sp>
      <p:sp>
        <p:nvSpPr>
          <p:cNvPr id="6" name="Arrow: Right 5">
            <a:extLst>
              <a:ext uri="{FF2B5EF4-FFF2-40B4-BE49-F238E27FC236}">
                <a16:creationId xmlns:a16="http://schemas.microsoft.com/office/drawing/2014/main" id="{533081B9-59F8-4752-5125-6477F3F94646}"/>
              </a:ext>
            </a:extLst>
          </p:cNvPr>
          <p:cNvSpPr/>
          <p:nvPr/>
        </p:nvSpPr>
        <p:spPr bwMode="auto">
          <a:xfrm>
            <a:off x="6096000" y="4197833"/>
            <a:ext cx="461338" cy="1573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B1413DD1-68CD-360B-A595-6ED7EF5243EA}"/>
              </a:ext>
            </a:extLst>
          </p:cNvPr>
          <p:cNvPicPr>
            <a:picLocks noChangeAspect="1"/>
          </p:cNvPicPr>
          <p:nvPr/>
        </p:nvPicPr>
        <p:blipFill rotWithShape="1">
          <a:blip r:embed="rId4"/>
          <a:srcRect t="66251"/>
          <a:stretch/>
        </p:blipFill>
        <p:spPr>
          <a:xfrm>
            <a:off x="6657792" y="3476704"/>
            <a:ext cx="4950381" cy="1892897"/>
          </a:xfrm>
          <a:prstGeom prst="rect">
            <a:avLst/>
          </a:prstGeom>
        </p:spPr>
      </p:pic>
    </p:spTree>
    <p:extLst>
      <p:ext uri="{BB962C8B-B14F-4D97-AF65-F5344CB8AC3E}">
        <p14:creationId xmlns:p14="http://schemas.microsoft.com/office/powerpoint/2010/main" val="157311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2AFFA5-7CD6-ABB5-B729-5F4D617DB6A3}"/>
              </a:ext>
            </a:extLst>
          </p:cNvPr>
          <p:cNvPicPr>
            <a:picLocks noChangeAspect="1"/>
          </p:cNvPicPr>
          <p:nvPr/>
        </p:nvPicPr>
        <p:blipFill rotWithShape="1">
          <a:blip r:embed="rId2"/>
          <a:srcRect r="20865" b="3206"/>
          <a:stretch/>
        </p:blipFill>
        <p:spPr>
          <a:xfrm>
            <a:off x="4963059" y="86032"/>
            <a:ext cx="5189610" cy="5852855"/>
          </a:xfrm>
          <a:prstGeom prst="rect">
            <a:avLst/>
          </a:prstGeom>
        </p:spPr>
      </p:pic>
      <p:sp>
        <p:nvSpPr>
          <p:cNvPr id="7" name="TextBox 6">
            <a:extLst>
              <a:ext uri="{FF2B5EF4-FFF2-40B4-BE49-F238E27FC236}">
                <a16:creationId xmlns:a16="http://schemas.microsoft.com/office/drawing/2014/main" id="{FB1AB3E2-3A15-E8D9-7246-FC72A65B3396}"/>
              </a:ext>
            </a:extLst>
          </p:cNvPr>
          <p:cNvSpPr txBox="1"/>
          <p:nvPr/>
        </p:nvSpPr>
        <p:spPr>
          <a:xfrm>
            <a:off x="782015" y="1720341"/>
            <a:ext cx="3639153" cy="2769989"/>
          </a:xfrm>
          <a:prstGeom prst="rect">
            <a:avLst/>
          </a:prstGeom>
          <a:noFill/>
        </p:spPr>
        <p:txBody>
          <a:bodyPr wrap="square" lIns="0" tIns="0" rIns="0" bIns="0" rtlCol="0">
            <a:spAutoFit/>
          </a:bodyPr>
          <a:lstStyle/>
          <a:p>
            <a:pPr algn="l"/>
            <a:r>
              <a:rPr lang="en-US" sz="6000" b="1" dirty="0"/>
              <a:t>Let’s transform this!</a:t>
            </a:r>
            <a:endParaRPr lang="en-IN" sz="6000" b="1" dirty="0" err="1"/>
          </a:p>
        </p:txBody>
      </p:sp>
    </p:spTree>
    <p:extLst>
      <p:ext uri="{BB962C8B-B14F-4D97-AF65-F5344CB8AC3E}">
        <p14:creationId xmlns:p14="http://schemas.microsoft.com/office/powerpoint/2010/main" val="1970105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288B8-7611-869C-20C7-0BB43081126D}"/>
              </a:ext>
            </a:extLst>
          </p:cNvPr>
          <p:cNvPicPr>
            <a:picLocks noChangeAspect="1"/>
          </p:cNvPicPr>
          <p:nvPr/>
        </p:nvPicPr>
        <p:blipFill>
          <a:blip r:embed="rId2"/>
          <a:stretch>
            <a:fillRect/>
          </a:stretch>
        </p:blipFill>
        <p:spPr>
          <a:xfrm>
            <a:off x="1858550" y="258493"/>
            <a:ext cx="8474899" cy="5618522"/>
          </a:xfrm>
          <a:prstGeom prst="rect">
            <a:avLst/>
          </a:prstGeom>
        </p:spPr>
      </p:pic>
    </p:spTree>
    <p:extLst>
      <p:ext uri="{BB962C8B-B14F-4D97-AF65-F5344CB8AC3E}">
        <p14:creationId xmlns:p14="http://schemas.microsoft.com/office/powerpoint/2010/main" val="21958680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288B8-7611-869C-20C7-0BB43081126D}"/>
              </a:ext>
            </a:extLst>
          </p:cNvPr>
          <p:cNvPicPr>
            <a:picLocks noChangeAspect="1"/>
          </p:cNvPicPr>
          <p:nvPr/>
        </p:nvPicPr>
        <p:blipFill>
          <a:blip r:embed="rId2"/>
          <a:stretch>
            <a:fillRect/>
          </a:stretch>
        </p:blipFill>
        <p:spPr>
          <a:xfrm>
            <a:off x="1858550" y="258493"/>
            <a:ext cx="8474899" cy="5618522"/>
          </a:xfrm>
          <a:prstGeom prst="rect">
            <a:avLst/>
          </a:prstGeom>
        </p:spPr>
      </p:pic>
      <p:sp>
        <p:nvSpPr>
          <p:cNvPr id="2" name="TextBox 1">
            <a:extLst>
              <a:ext uri="{FF2B5EF4-FFF2-40B4-BE49-F238E27FC236}">
                <a16:creationId xmlns:a16="http://schemas.microsoft.com/office/drawing/2014/main" id="{F1AA7CC4-4CDE-5708-6388-EF8B807C35DC}"/>
              </a:ext>
            </a:extLst>
          </p:cNvPr>
          <p:cNvSpPr txBox="1"/>
          <p:nvPr/>
        </p:nvSpPr>
        <p:spPr>
          <a:xfrm>
            <a:off x="1764281" y="6268825"/>
            <a:ext cx="8635157" cy="492443"/>
          </a:xfrm>
          <a:prstGeom prst="rect">
            <a:avLst/>
          </a:prstGeom>
          <a:noFill/>
        </p:spPr>
        <p:txBody>
          <a:bodyPr wrap="square" lIns="0" tIns="0" rIns="0" bIns="0" rtlCol="0">
            <a:spAutoFit/>
          </a:bodyPr>
          <a:lstStyle/>
          <a:p>
            <a:pPr algn="l"/>
            <a:r>
              <a:rPr lang="en-US" sz="3200" b="1" i="0" dirty="0">
                <a:effectLst/>
                <a:latin typeface="Söhne"/>
              </a:rPr>
              <a:t>What is the secret behind this remarkable change?</a:t>
            </a:r>
            <a:endParaRPr lang="en-US" sz="3200" b="1" dirty="0"/>
          </a:p>
        </p:txBody>
      </p:sp>
    </p:spTree>
    <p:extLst>
      <p:ext uri="{BB962C8B-B14F-4D97-AF65-F5344CB8AC3E}">
        <p14:creationId xmlns:p14="http://schemas.microsoft.com/office/powerpoint/2010/main" val="21028446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488287-0B17-0984-8AE7-432E34D8687B}"/>
              </a:ext>
            </a:extLst>
          </p:cNvPr>
          <p:cNvPicPr>
            <a:picLocks noChangeAspect="1"/>
          </p:cNvPicPr>
          <p:nvPr/>
        </p:nvPicPr>
        <p:blipFill>
          <a:blip r:embed="rId2"/>
          <a:stretch>
            <a:fillRect/>
          </a:stretch>
        </p:blipFill>
        <p:spPr>
          <a:xfrm>
            <a:off x="7907720" y="974808"/>
            <a:ext cx="3658967" cy="3881472"/>
          </a:xfrm>
          <a:prstGeom prst="rect">
            <a:avLst/>
          </a:prstGeom>
        </p:spPr>
      </p:pic>
      <p:sp>
        <p:nvSpPr>
          <p:cNvPr id="5" name="TextBox 4">
            <a:extLst>
              <a:ext uri="{FF2B5EF4-FFF2-40B4-BE49-F238E27FC236}">
                <a16:creationId xmlns:a16="http://schemas.microsoft.com/office/drawing/2014/main" id="{C6BDB4FA-8581-5C70-82E6-462DA2B82380}"/>
              </a:ext>
            </a:extLst>
          </p:cNvPr>
          <p:cNvSpPr txBox="1"/>
          <p:nvPr/>
        </p:nvSpPr>
        <p:spPr>
          <a:xfrm>
            <a:off x="732503" y="1056890"/>
            <a:ext cx="7402654" cy="3877985"/>
          </a:xfrm>
          <a:prstGeom prst="rect">
            <a:avLst/>
          </a:prstGeom>
          <a:noFill/>
        </p:spPr>
        <p:txBody>
          <a:bodyPr wrap="square">
            <a:spAutoFit/>
          </a:bodyPr>
          <a:lstStyle/>
          <a:p>
            <a:r>
              <a:rPr lang="en-IN" sz="5400" dirty="0"/>
              <a:t>What is CSS?</a:t>
            </a:r>
          </a:p>
          <a:p>
            <a:endParaRPr lang="en-IN" sz="3200" dirty="0"/>
          </a:p>
          <a:p>
            <a:r>
              <a:rPr lang="en-US" sz="3200" b="1" i="0" dirty="0">
                <a:effectLst/>
                <a:latin typeface="Nunito" pitchFamily="2" charset="0"/>
              </a:rPr>
              <a:t>Cascading Style Sheets</a:t>
            </a:r>
            <a:r>
              <a:rPr lang="en-US" sz="3200" b="0" i="0" dirty="0">
                <a:effectLst/>
                <a:latin typeface="Nunito" pitchFamily="2" charset="0"/>
              </a:rPr>
              <a:t>, fondly referred to as </a:t>
            </a:r>
            <a:r>
              <a:rPr lang="en-US" sz="3200" b="1" i="0" dirty="0">
                <a:effectLst/>
                <a:latin typeface="Nunito" pitchFamily="2" charset="0"/>
              </a:rPr>
              <a:t>CSS</a:t>
            </a:r>
            <a:r>
              <a:rPr lang="en-US" sz="3200" b="0" i="0" dirty="0">
                <a:effectLst/>
                <a:latin typeface="Nunito" pitchFamily="2" charset="0"/>
              </a:rPr>
              <a:t>, is a simple design language intended to simplify the process of making web pages presentable.</a:t>
            </a:r>
            <a:endParaRPr lang="en-IN" sz="3200" dirty="0"/>
          </a:p>
        </p:txBody>
      </p:sp>
    </p:spTree>
    <p:extLst>
      <p:ext uri="{BB962C8B-B14F-4D97-AF65-F5344CB8AC3E}">
        <p14:creationId xmlns:p14="http://schemas.microsoft.com/office/powerpoint/2010/main" val="12177945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F9ED-CB2F-A2D0-4B8E-50752E23C6F9}"/>
              </a:ext>
            </a:extLst>
          </p:cNvPr>
          <p:cNvSpPr>
            <a:spLocks noGrp="1"/>
          </p:cNvSpPr>
          <p:nvPr>
            <p:ph type="title"/>
          </p:nvPr>
        </p:nvSpPr>
        <p:spPr>
          <a:xfrm>
            <a:off x="588263" y="457200"/>
            <a:ext cx="1202830" cy="830997"/>
          </a:xfrm>
        </p:spPr>
        <p:txBody>
          <a:bodyPr/>
          <a:lstStyle/>
          <a:p>
            <a:r>
              <a:rPr lang="en-IN" sz="5400" b="1" dirty="0">
                <a:solidFill>
                  <a:srgbClr val="FFFF00"/>
                </a:solidFill>
              </a:rPr>
              <a:t>CSS</a:t>
            </a:r>
            <a:endParaRPr lang="en-GB" sz="5400" b="1" dirty="0">
              <a:solidFill>
                <a:srgbClr val="FFFF00"/>
              </a:solidFill>
            </a:endParaRPr>
          </a:p>
        </p:txBody>
      </p:sp>
      <p:sp>
        <p:nvSpPr>
          <p:cNvPr id="3" name="Text Placeholder 4">
            <a:extLst>
              <a:ext uri="{FF2B5EF4-FFF2-40B4-BE49-F238E27FC236}">
                <a16:creationId xmlns:a16="http://schemas.microsoft.com/office/drawing/2014/main" id="{F5A03C43-A1D7-3AD1-74B4-CB87F2A0373D}"/>
              </a:ext>
            </a:extLst>
          </p:cNvPr>
          <p:cNvSpPr>
            <a:spLocks noGrp="1"/>
          </p:cNvSpPr>
          <p:nvPr>
            <p:ph type="body" sz="quarter" idx="10"/>
          </p:nvPr>
        </p:nvSpPr>
        <p:spPr>
          <a:xfrm>
            <a:off x="289751" y="1449110"/>
            <a:ext cx="11018520" cy="4505849"/>
          </a:xfrm>
        </p:spPr>
        <p:txBody>
          <a:bodyPr/>
          <a:lstStyle/>
          <a:p>
            <a:pPr algn="l">
              <a:buFont typeface="Arial" panose="020B0604020202020204" pitchFamily="34" charset="0"/>
              <a:buChar char="•"/>
            </a:pPr>
            <a:r>
              <a:rPr lang="en-US" sz="2400" b="1" i="0" dirty="0">
                <a:solidFill>
                  <a:schemeClr val="tx1"/>
                </a:solidFill>
                <a:effectLst/>
                <a:latin typeface="Söhne"/>
              </a:rPr>
              <a:t>CSS stands for Cascading Style Sheets, which is a language used to style and format HTML documents.</a:t>
            </a:r>
          </a:p>
          <a:p>
            <a:pPr algn="l">
              <a:buFont typeface="Arial" panose="020B0604020202020204" pitchFamily="34" charset="0"/>
              <a:buChar char="•"/>
            </a:pPr>
            <a:r>
              <a:rPr lang="en-US" sz="2400" b="1" dirty="0">
                <a:solidFill>
                  <a:schemeClr val="tx1"/>
                </a:solidFill>
                <a:latin typeface="Söhne"/>
              </a:rPr>
              <a:t>It</a:t>
            </a:r>
            <a:r>
              <a:rPr lang="en-US" sz="2400" b="1" i="0" dirty="0">
                <a:solidFill>
                  <a:schemeClr val="tx1"/>
                </a:solidFill>
                <a:effectLst/>
                <a:latin typeface="Söhne"/>
              </a:rPr>
              <a:t> allows you to separate the content of a document from its presentation, making it easier to maintain and update.</a:t>
            </a:r>
          </a:p>
          <a:p>
            <a:pPr algn="l">
              <a:buFont typeface="Arial" panose="020B0604020202020204" pitchFamily="34" charset="0"/>
              <a:buChar char="•"/>
            </a:pPr>
            <a:r>
              <a:rPr lang="en-US" sz="2400" b="1" dirty="0">
                <a:solidFill>
                  <a:schemeClr val="tx1"/>
                </a:solidFill>
                <a:latin typeface="Söhne"/>
              </a:rPr>
              <a:t>It</a:t>
            </a:r>
            <a:r>
              <a:rPr lang="en-US" sz="2400" b="1" i="0" dirty="0">
                <a:solidFill>
                  <a:schemeClr val="tx1"/>
                </a:solidFill>
                <a:effectLst/>
                <a:latin typeface="Söhne"/>
              </a:rPr>
              <a:t> uses selectors to target specific elements on a page, such as headings, paragraphs, or images.</a:t>
            </a:r>
          </a:p>
          <a:p>
            <a:pPr algn="l">
              <a:buFont typeface="Arial" panose="020B0604020202020204" pitchFamily="34" charset="0"/>
              <a:buChar char="•"/>
            </a:pPr>
            <a:r>
              <a:rPr lang="en-US" sz="2400" b="1" i="0" dirty="0">
                <a:solidFill>
                  <a:schemeClr val="tx1"/>
                </a:solidFill>
                <a:effectLst/>
                <a:latin typeface="Söhne"/>
              </a:rPr>
              <a:t>CSS properties are used to style elements, such as changing the font, color, or background.</a:t>
            </a:r>
          </a:p>
          <a:p>
            <a:pPr algn="l">
              <a:buFont typeface="Arial" panose="020B0604020202020204" pitchFamily="34" charset="0"/>
              <a:buChar char="•"/>
            </a:pPr>
            <a:r>
              <a:rPr lang="en-US" sz="2400" b="1" dirty="0">
                <a:solidFill>
                  <a:schemeClr val="tx1"/>
                </a:solidFill>
                <a:latin typeface="Söhne"/>
              </a:rPr>
              <a:t>It </a:t>
            </a:r>
            <a:r>
              <a:rPr lang="en-US" sz="2400" b="1" i="0" dirty="0">
                <a:solidFill>
                  <a:schemeClr val="tx1"/>
                </a:solidFill>
                <a:effectLst/>
                <a:latin typeface="Söhne"/>
              </a:rPr>
              <a:t>can also be used to add interactivity to a web page, such as hover effects or animations.</a:t>
            </a:r>
          </a:p>
          <a:p>
            <a:pPr marL="0" indent="0">
              <a:buNone/>
            </a:pPr>
            <a:endParaRPr lang="en-IN" b="1" dirty="0">
              <a:solidFill>
                <a:schemeClr val="tx1"/>
              </a:solidFill>
            </a:endParaRPr>
          </a:p>
        </p:txBody>
      </p:sp>
      <p:pic>
        <p:nvPicPr>
          <p:cNvPr id="6" name="Picture 5">
            <a:extLst>
              <a:ext uri="{FF2B5EF4-FFF2-40B4-BE49-F238E27FC236}">
                <a16:creationId xmlns:a16="http://schemas.microsoft.com/office/drawing/2014/main" id="{99ED9F29-4791-81D6-ABBB-7AB1218B10E5}"/>
              </a:ext>
            </a:extLst>
          </p:cNvPr>
          <p:cNvPicPr>
            <a:picLocks noChangeAspect="1"/>
          </p:cNvPicPr>
          <p:nvPr/>
        </p:nvPicPr>
        <p:blipFill>
          <a:blip r:embed="rId2"/>
          <a:stretch>
            <a:fillRect/>
          </a:stretch>
        </p:blipFill>
        <p:spPr>
          <a:xfrm>
            <a:off x="10274594" y="3952567"/>
            <a:ext cx="1800593" cy="1913901"/>
          </a:xfrm>
          <a:prstGeom prst="rect">
            <a:avLst/>
          </a:prstGeom>
        </p:spPr>
      </p:pic>
    </p:spTree>
    <p:extLst>
      <p:ext uri="{BB962C8B-B14F-4D97-AF65-F5344CB8AC3E}">
        <p14:creationId xmlns:p14="http://schemas.microsoft.com/office/powerpoint/2010/main" val="28121390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F5691-D795-5E1B-06EA-12CD353C61B3}"/>
              </a:ext>
            </a:extLst>
          </p:cNvPr>
          <p:cNvPicPr>
            <a:picLocks noChangeAspect="1"/>
          </p:cNvPicPr>
          <p:nvPr/>
        </p:nvPicPr>
        <p:blipFill>
          <a:blip r:embed="rId2"/>
          <a:stretch>
            <a:fillRect/>
          </a:stretch>
        </p:blipFill>
        <p:spPr>
          <a:xfrm>
            <a:off x="0" y="-295633"/>
            <a:ext cx="12192000" cy="6858000"/>
          </a:xfrm>
          <a:prstGeom prst="rect">
            <a:avLst/>
          </a:prstGeom>
        </p:spPr>
      </p:pic>
    </p:spTree>
    <p:extLst>
      <p:ext uri="{BB962C8B-B14F-4D97-AF65-F5344CB8AC3E}">
        <p14:creationId xmlns:p14="http://schemas.microsoft.com/office/powerpoint/2010/main" val="1901829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B8AEF7-B351-9585-7E8E-23996906C709}"/>
              </a:ext>
            </a:extLst>
          </p:cNvPr>
          <p:cNvPicPr>
            <a:picLocks noChangeAspect="1"/>
          </p:cNvPicPr>
          <p:nvPr/>
        </p:nvPicPr>
        <p:blipFill rotWithShape="1">
          <a:blip r:embed="rId2"/>
          <a:srcRect t="10913" b="14099"/>
          <a:stretch/>
        </p:blipFill>
        <p:spPr>
          <a:xfrm>
            <a:off x="0" y="-75416"/>
            <a:ext cx="12192000" cy="6096001"/>
          </a:xfrm>
          <a:prstGeom prst="rect">
            <a:avLst/>
          </a:prstGeom>
        </p:spPr>
      </p:pic>
    </p:spTree>
    <p:extLst>
      <p:ext uri="{BB962C8B-B14F-4D97-AF65-F5344CB8AC3E}">
        <p14:creationId xmlns:p14="http://schemas.microsoft.com/office/powerpoint/2010/main" val="23986769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9307AA-6D91-1201-86F6-CEB7257BEE6F}"/>
              </a:ext>
            </a:extLst>
          </p:cNvPr>
          <p:cNvSpPr>
            <a:spLocks noGrp="1"/>
          </p:cNvSpPr>
          <p:nvPr>
            <p:ph type="title"/>
          </p:nvPr>
        </p:nvSpPr>
        <p:spPr>
          <a:xfrm>
            <a:off x="2423498" y="278446"/>
            <a:ext cx="7345004" cy="959089"/>
          </a:xfrm>
        </p:spPr>
        <p:txBody>
          <a:bodyPr/>
          <a:lstStyle/>
          <a:p>
            <a:r>
              <a:rPr lang="en-US" sz="6600" dirty="0">
                <a:solidFill>
                  <a:schemeClr val="accent1">
                    <a:lumMod val="60000"/>
                    <a:lumOff val="40000"/>
                  </a:schemeClr>
                </a:solidFill>
              </a:rPr>
              <a:t>Flow of this Session</a:t>
            </a:r>
            <a:endParaRPr lang="en-IN" sz="6600" dirty="0">
              <a:solidFill>
                <a:schemeClr val="accent1">
                  <a:lumMod val="60000"/>
                  <a:lumOff val="40000"/>
                </a:schemeClr>
              </a:solidFill>
            </a:endParaRPr>
          </a:p>
        </p:txBody>
      </p:sp>
      <p:sp>
        <p:nvSpPr>
          <p:cNvPr id="8" name="TextBox 7">
            <a:extLst>
              <a:ext uri="{FF2B5EF4-FFF2-40B4-BE49-F238E27FC236}">
                <a16:creationId xmlns:a16="http://schemas.microsoft.com/office/drawing/2014/main" id="{BE6412EC-7B94-A8E0-73AF-7A26639D096B}"/>
              </a:ext>
            </a:extLst>
          </p:cNvPr>
          <p:cNvSpPr txBox="1"/>
          <p:nvPr/>
        </p:nvSpPr>
        <p:spPr>
          <a:xfrm>
            <a:off x="2839456" y="4579909"/>
            <a:ext cx="1698168" cy="923330"/>
          </a:xfrm>
          <a:prstGeom prst="rect">
            <a:avLst/>
          </a:prstGeom>
          <a:noFill/>
        </p:spPr>
        <p:txBody>
          <a:bodyPr wrap="square" lIns="0" tIns="0" rIns="0" bIns="0" rtlCol="0">
            <a:spAutoFit/>
          </a:bodyPr>
          <a:lstStyle/>
          <a:p>
            <a:pPr algn="ctr"/>
            <a:r>
              <a:rPr lang="en-US" sz="2000" b="1" dirty="0">
                <a:solidFill>
                  <a:srgbClr val="FFFF00"/>
                </a:solidFill>
              </a:rPr>
              <a:t>2. </a:t>
            </a:r>
            <a:r>
              <a:rPr lang="en-US" sz="2000" b="1" dirty="0">
                <a:solidFill>
                  <a:schemeClr val="accent3"/>
                </a:solidFill>
              </a:rPr>
              <a:t>Session on:</a:t>
            </a:r>
          </a:p>
          <a:p>
            <a:pPr algn="ctr"/>
            <a:r>
              <a:rPr lang="en-US" sz="2000" dirty="0">
                <a:gradFill>
                  <a:gsLst>
                    <a:gs pos="2917">
                      <a:schemeClr val="tx1"/>
                    </a:gs>
                    <a:gs pos="30000">
                      <a:schemeClr val="tx1"/>
                    </a:gs>
                  </a:gsLst>
                  <a:lin ang="5400000" scaled="0"/>
                </a:gradFill>
              </a:rPr>
              <a:t>Introduction to HTML 5</a:t>
            </a:r>
          </a:p>
        </p:txBody>
      </p:sp>
      <p:pic>
        <p:nvPicPr>
          <p:cNvPr id="11" name="Picture 10">
            <a:extLst>
              <a:ext uri="{FF2B5EF4-FFF2-40B4-BE49-F238E27FC236}">
                <a16:creationId xmlns:a16="http://schemas.microsoft.com/office/drawing/2014/main" id="{F9471325-56F7-5BBD-191B-31BBCEF8E630}"/>
              </a:ext>
            </a:extLst>
          </p:cNvPr>
          <p:cNvPicPr>
            <a:picLocks noChangeAspect="1"/>
          </p:cNvPicPr>
          <p:nvPr/>
        </p:nvPicPr>
        <p:blipFill>
          <a:blip r:embed="rId3"/>
          <a:stretch>
            <a:fillRect/>
          </a:stretch>
        </p:blipFill>
        <p:spPr>
          <a:xfrm>
            <a:off x="789144" y="1434950"/>
            <a:ext cx="1164911" cy="1164911"/>
          </a:xfrm>
          <a:prstGeom prst="rect">
            <a:avLst/>
          </a:prstGeom>
        </p:spPr>
      </p:pic>
      <p:sp>
        <p:nvSpPr>
          <p:cNvPr id="12" name="TextBox 11">
            <a:extLst>
              <a:ext uri="{FF2B5EF4-FFF2-40B4-BE49-F238E27FC236}">
                <a16:creationId xmlns:a16="http://schemas.microsoft.com/office/drawing/2014/main" id="{3805085D-A5FB-D247-4CBB-FB457A3B3FB3}"/>
              </a:ext>
            </a:extLst>
          </p:cNvPr>
          <p:cNvSpPr txBox="1"/>
          <p:nvPr/>
        </p:nvSpPr>
        <p:spPr>
          <a:xfrm>
            <a:off x="310531" y="2599861"/>
            <a:ext cx="2150789" cy="923330"/>
          </a:xfrm>
          <a:prstGeom prst="rect">
            <a:avLst/>
          </a:prstGeom>
          <a:noFill/>
        </p:spPr>
        <p:txBody>
          <a:bodyPr wrap="square" lIns="0" tIns="0" rIns="0" bIns="0" rtlCol="0">
            <a:spAutoFit/>
          </a:bodyPr>
          <a:lstStyle/>
          <a:p>
            <a:pPr algn="ctr"/>
            <a:r>
              <a:rPr lang="en-US" sz="2000" b="1" dirty="0">
                <a:solidFill>
                  <a:srgbClr val="FFFF00"/>
                </a:solidFill>
              </a:rPr>
              <a:t>1. </a:t>
            </a:r>
            <a:r>
              <a:rPr lang="en-US" sz="2000" b="1" dirty="0">
                <a:solidFill>
                  <a:schemeClr val="accent3"/>
                </a:solidFill>
              </a:rPr>
              <a:t>Session on:</a:t>
            </a:r>
          </a:p>
          <a:p>
            <a:pPr algn="ctr"/>
            <a:r>
              <a:rPr lang="en-US" sz="2000" dirty="0">
                <a:gradFill>
                  <a:gsLst>
                    <a:gs pos="2917">
                      <a:schemeClr val="tx1"/>
                    </a:gs>
                    <a:gs pos="30000">
                      <a:schemeClr val="tx1"/>
                    </a:gs>
                  </a:gsLst>
                  <a:lin ang="5400000" scaled="0"/>
                </a:gradFill>
              </a:rPr>
              <a:t>Introduction to GitHub &amp; VS Code</a:t>
            </a:r>
          </a:p>
        </p:txBody>
      </p:sp>
      <p:pic>
        <p:nvPicPr>
          <p:cNvPr id="14" name="Picture 13">
            <a:extLst>
              <a:ext uri="{FF2B5EF4-FFF2-40B4-BE49-F238E27FC236}">
                <a16:creationId xmlns:a16="http://schemas.microsoft.com/office/drawing/2014/main" id="{2C139F92-9D2A-33F6-DF2A-5CF70BB53D2C}"/>
              </a:ext>
            </a:extLst>
          </p:cNvPr>
          <p:cNvPicPr>
            <a:picLocks noChangeAspect="1"/>
          </p:cNvPicPr>
          <p:nvPr/>
        </p:nvPicPr>
        <p:blipFill>
          <a:blip r:embed="rId4"/>
          <a:stretch>
            <a:fillRect/>
          </a:stretch>
        </p:blipFill>
        <p:spPr>
          <a:xfrm>
            <a:off x="3245088" y="3635359"/>
            <a:ext cx="767784" cy="767784"/>
          </a:xfrm>
          <a:prstGeom prst="rect">
            <a:avLst/>
          </a:prstGeom>
        </p:spPr>
      </p:pic>
      <p:sp>
        <p:nvSpPr>
          <p:cNvPr id="15" name="TextBox 14">
            <a:extLst>
              <a:ext uri="{FF2B5EF4-FFF2-40B4-BE49-F238E27FC236}">
                <a16:creationId xmlns:a16="http://schemas.microsoft.com/office/drawing/2014/main" id="{0FF9634B-5011-4E18-A444-FE93EB1900FB}"/>
              </a:ext>
            </a:extLst>
          </p:cNvPr>
          <p:cNvSpPr txBox="1"/>
          <p:nvPr/>
        </p:nvSpPr>
        <p:spPr>
          <a:xfrm>
            <a:off x="4806903" y="2599861"/>
            <a:ext cx="1703899" cy="923330"/>
          </a:xfrm>
          <a:prstGeom prst="rect">
            <a:avLst/>
          </a:prstGeom>
          <a:noFill/>
        </p:spPr>
        <p:txBody>
          <a:bodyPr wrap="square" lIns="0" tIns="0" rIns="0" bIns="0" rtlCol="0">
            <a:spAutoFit/>
          </a:bodyPr>
          <a:lstStyle/>
          <a:p>
            <a:pPr algn="ctr"/>
            <a:r>
              <a:rPr lang="en-US" sz="2000" b="1" dirty="0">
                <a:solidFill>
                  <a:srgbClr val="FFFF00"/>
                </a:solidFill>
              </a:rPr>
              <a:t>3. </a:t>
            </a:r>
            <a:r>
              <a:rPr lang="en-US" sz="2000" b="1" dirty="0">
                <a:solidFill>
                  <a:schemeClr val="accent3"/>
                </a:solidFill>
              </a:rPr>
              <a:t>Session on:</a:t>
            </a:r>
          </a:p>
          <a:p>
            <a:pPr algn="ctr"/>
            <a:r>
              <a:rPr lang="en-US" sz="2000" dirty="0">
                <a:gradFill>
                  <a:gsLst>
                    <a:gs pos="2917">
                      <a:schemeClr val="tx1"/>
                    </a:gs>
                    <a:gs pos="30000">
                      <a:schemeClr val="tx1"/>
                    </a:gs>
                  </a:gsLst>
                  <a:lin ang="5400000" scaled="0"/>
                </a:gradFill>
              </a:rPr>
              <a:t>Introduction to CSS 3</a:t>
            </a:r>
          </a:p>
        </p:txBody>
      </p:sp>
      <p:pic>
        <p:nvPicPr>
          <p:cNvPr id="17" name="Picture 16">
            <a:extLst>
              <a:ext uri="{FF2B5EF4-FFF2-40B4-BE49-F238E27FC236}">
                <a16:creationId xmlns:a16="http://schemas.microsoft.com/office/drawing/2014/main" id="{613BD49F-9FAF-1891-9795-AF68F9F26542}"/>
              </a:ext>
            </a:extLst>
          </p:cNvPr>
          <p:cNvPicPr>
            <a:picLocks noChangeAspect="1"/>
          </p:cNvPicPr>
          <p:nvPr/>
        </p:nvPicPr>
        <p:blipFill>
          <a:blip r:embed="rId5"/>
          <a:stretch>
            <a:fillRect/>
          </a:stretch>
        </p:blipFill>
        <p:spPr>
          <a:xfrm>
            <a:off x="5054407" y="1540838"/>
            <a:ext cx="923330" cy="923330"/>
          </a:xfrm>
          <a:prstGeom prst="rect">
            <a:avLst/>
          </a:prstGeom>
        </p:spPr>
      </p:pic>
      <p:sp>
        <p:nvSpPr>
          <p:cNvPr id="18" name="TextBox 17">
            <a:extLst>
              <a:ext uri="{FF2B5EF4-FFF2-40B4-BE49-F238E27FC236}">
                <a16:creationId xmlns:a16="http://schemas.microsoft.com/office/drawing/2014/main" id="{A27683B9-3DF2-A31B-6FF9-924408B64175}"/>
              </a:ext>
            </a:extLst>
          </p:cNvPr>
          <p:cNvSpPr txBox="1"/>
          <p:nvPr/>
        </p:nvSpPr>
        <p:spPr>
          <a:xfrm>
            <a:off x="6695286" y="4580943"/>
            <a:ext cx="2493402" cy="923330"/>
          </a:xfrm>
          <a:prstGeom prst="rect">
            <a:avLst/>
          </a:prstGeom>
          <a:noFill/>
        </p:spPr>
        <p:txBody>
          <a:bodyPr wrap="square" lIns="0" tIns="0" rIns="0" bIns="0" rtlCol="0">
            <a:spAutoFit/>
          </a:bodyPr>
          <a:lstStyle/>
          <a:p>
            <a:pPr algn="ctr"/>
            <a:r>
              <a:rPr lang="en-US" sz="2000" b="1" dirty="0">
                <a:solidFill>
                  <a:srgbClr val="FFFF00"/>
                </a:solidFill>
              </a:rPr>
              <a:t>4. </a:t>
            </a:r>
            <a:r>
              <a:rPr lang="en-US" sz="2000" b="1" dirty="0">
                <a:solidFill>
                  <a:schemeClr val="accent3"/>
                </a:solidFill>
              </a:rPr>
              <a:t>Hands On Session:</a:t>
            </a:r>
          </a:p>
          <a:p>
            <a:pPr algn="ctr"/>
            <a:r>
              <a:rPr lang="en-US" sz="2000" dirty="0">
                <a:gradFill>
                  <a:gsLst>
                    <a:gs pos="2917">
                      <a:schemeClr val="tx1"/>
                    </a:gs>
                    <a:gs pos="30000">
                      <a:schemeClr val="tx1"/>
                    </a:gs>
                  </a:gsLst>
                  <a:lin ang="5400000" scaled="0"/>
                </a:gradFill>
              </a:rPr>
              <a:t>Building your own Resume</a:t>
            </a:r>
          </a:p>
        </p:txBody>
      </p:sp>
      <p:pic>
        <p:nvPicPr>
          <p:cNvPr id="20" name="Picture 19">
            <a:extLst>
              <a:ext uri="{FF2B5EF4-FFF2-40B4-BE49-F238E27FC236}">
                <a16:creationId xmlns:a16="http://schemas.microsoft.com/office/drawing/2014/main" id="{81B065B8-F3E5-FBCA-ACD2-3AD8F0597516}"/>
              </a:ext>
            </a:extLst>
          </p:cNvPr>
          <p:cNvPicPr>
            <a:picLocks noChangeAspect="1"/>
          </p:cNvPicPr>
          <p:nvPr/>
        </p:nvPicPr>
        <p:blipFill>
          <a:blip r:embed="rId6"/>
          <a:stretch>
            <a:fillRect/>
          </a:stretch>
        </p:blipFill>
        <p:spPr>
          <a:xfrm>
            <a:off x="7527203" y="3573575"/>
            <a:ext cx="829568" cy="829568"/>
          </a:xfrm>
          <a:prstGeom prst="rect">
            <a:avLst/>
          </a:prstGeom>
        </p:spPr>
      </p:pic>
      <p:sp>
        <p:nvSpPr>
          <p:cNvPr id="21" name="TextBox 20">
            <a:extLst>
              <a:ext uri="{FF2B5EF4-FFF2-40B4-BE49-F238E27FC236}">
                <a16:creationId xmlns:a16="http://schemas.microsoft.com/office/drawing/2014/main" id="{80B3C8DF-3057-FF53-C81C-14ADE4F8E168}"/>
              </a:ext>
            </a:extLst>
          </p:cNvPr>
          <p:cNvSpPr txBox="1"/>
          <p:nvPr/>
        </p:nvSpPr>
        <p:spPr>
          <a:xfrm>
            <a:off x="9038578" y="2599861"/>
            <a:ext cx="2842891" cy="923330"/>
          </a:xfrm>
          <a:prstGeom prst="rect">
            <a:avLst/>
          </a:prstGeom>
          <a:noFill/>
        </p:spPr>
        <p:txBody>
          <a:bodyPr wrap="square" lIns="0" tIns="0" rIns="0" bIns="0" rtlCol="0">
            <a:spAutoFit/>
          </a:bodyPr>
          <a:lstStyle/>
          <a:p>
            <a:pPr algn="ctr"/>
            <a:r>
              <a:rPr lang="en-US" sz="2000" b="1" dirty="0">
                <a:solidFill>
                  <a:srgbClr val="FFFF00"/>
                </a:solidFill>
              </a:rPr>
              <a:t>5. </a:t>
            </a:r>
            <a:r>
              <a:rPr lang="en-US" sz="2000" b="1" dirty="0">
                <a:solidFill>
                  <a:schemeClr val="accent3"/>
                </a:solidFill>
              </a:rPr>
              <a:t>Quiz Time &amp; Queries:</a:t>
            </a:r>
          </a:p>
          <a:p>
            <a:pPr algn="ctr"/>
            <a:r>
              <a:rPr lang="en-US" sz="2000" dirty="0">
                <a:gradFill>
                  <a:gsLst>
                    <a:gs pos="2917">
                      <a:schemeClr val="tx1"/>
                    </a:gs>
                    <a:gs pos="30000">
                      <a:schemeClr val="tx1"/>
                    </a:gs>
                  </a:gsLst>
                  <a:lin ang="5400000" scaled="0"/>
                </a:gradFill>
              </a:rPr>
              <a:t>Building your own Resume</a:t>
            </a:r>
          </a:p>
        </p:txBody>
      </p:sp>
      <p:pic>
        <p:nvPicPr>
          <p:cNvPr id="23" name="Picture 22">
            <a:extLst>
              <a:ext uri="{FF2B5EF4-FFF2-40B4-BE49-F238E27FC236}">
                <a16:creationId xmlns:a16="http://schemas.microsoft.com/office/drawing/2014/main" id="{3942A041-5887-088E-64EC-FB4162977603}"/>
              </a:ext>
            </a:extLst>
          </p:cNvPr>
          <p:cNvPicPr>
            <a:picLocks noChangeAspect="1"/>
          </p:cNvPicPr>
          <p:nvPr/>
        </p:nvPicPr>
        <p:blipFill>
          <a:blip r:embed="rId7"/>
          <a:stretch>
            <a:fillRect/>
          </a:stretch>
        </p:blipFill>
        <p:spPr>
          <a:xfrm>
            <a:off x="10195905" y="1633535"/>
            <a:ext cx="748305" cy="748305"/>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73CFE7-1CE1-21D5-182A-C321A0CEA751}"/>
              </a:ext>
            </a:extLst>
          </p:cNvPr>
          <p:cNvPicPr>
            <a:picLocks noChangeAspect="1"/>
          </p:cNvPicPr>
          <p:nvPr/>
        </p:nvPicPr>
        <p:blipFill>
          <a:blip r:embed="rId2"/>
          <a:stretch>
            <a:fillRect/>
          </a:stretch>
        </p:blipFill>
        <p:spPr>
          <a:xfrm>
            <a:off x="3284554" y="2845717"/>
            <a:ext cx="5924550" cy="3429000"/>
          </a:xfrm>
          <a:prstGeom prst="rect">
            <a:avLst/>
          </a:prstGeom>
        </p:spPr>
      </p:pic>
      <p:sp>
        <p:nvSpPr>
          <p:cNvPr id="18" name="TextBox 17">
            <a:extLst>
              <a:ext uri="{FF2B5EF4-FFF2-40B4-BE49-F238E27FC236}">
                <a16:creationId xmlns:a16="http://schemas.microsoft.com/office/drawing/2014/main" id="{1376EAD3-9D13-8BA5-4560-32C928C81C0D}"/>
              </a:ext>
            </a:extLst>
          </p:cNvPr>
          <p:cNvSpPr txBox="1"/>
          <p:nvPr/>
        </p:nvSpPr>
        <p:spPr>
          <a:xfrm>
            <a:off x="2019334" y="4169481"/>
            <a:ext cx="1927123" cy="923330"/>
          </a:xfrm>
          <a:prstGeom prst="rect">
            <a:avLst/>
          </a:prstGeom>
          <a:noFill/>
        </p:spPr>
        <p:txBody>
          <a:bodyPr wrap="square" lIns="0" tIns="0" rIns="0" bIns="0" rtlCol="0">
            <a:spAutoFit/>
          </a:bodyPr>
          <a:lstStyle/>
          <a:p>
            <a:pPr algn="l"/>
            <a:r>
              <a:rPr lang="en-US" sz="2000" b="1" i="0" dirty="0">
                <a:solidFill>
                  <a:srgbClr val="FFFF00"/>
                </a:solidFill>
                <a:effectLst/>
                <a:latin typeface="Söhne"/>
              </a:rPr>
              <a:t>I am </a:t>
            </a:r>
            <a:r>
              <a:rPr lang="en-US" sz="2000" b="1" dirty="0">
                <a:solidFill>
                  <a:srgbClr val="FFFF00"/>
                </a:solidFill>
                <a:latin typeface="Söhne"/>
              </a:rPr>
              <a:t>still </a:t>
            </a:r>
            <a:r>
              <a:rPr lang="en-US" sz="2000" b="1" i="0" dirty="0">
                <a:solidFill>
                  <a:srgbClr val="FFFF00"/>
                </a:solidFill>
                <a:effectLst/>
                <a:latin typeface="Söhne"/>
              </a:rPr>
              <a:t>facing challenges with learning.</a:t>
            </a:r>
          </a:p>
        </p:txBody>
      </p:sp>
      <p:sp>
        <p:nvSpPr>
          <p:cNvPr id="19" name="TextBox 18">
            <a:extLst>
              <a:ext uri="{FF2B5EF4-FFF2-40B4-BE49-F238E27FC236}">
                <a16:creationId xmlns:a16="http://schemas.microsoft.com/office/drawing/2014/main" id="{349351F8-9D90-9F76-C045-9823BF7887B4}"/>
              </a:ext>
            </a:extLst>
          </p:cNvPr>
          <p:cNvSpPr txBox="1"/>
          <p:nvPr/>
        </p:nvSpPr>
        <p:spPr>
          <a:xfrm>
            <a:off x="4906852" y="2121268"/>
            <a:ext cx="2832555" cy="923330"/>
          </a:xfrm>
          <a:prstGeom prst="rect">
            <a:avLst/>
          </a:prstGeom>
          <a:noFill/>
        </p:spPr>
        <p:txBody>
          <a:bodyPr wrap="square" lIns="0" tIns="0" rIns="0" bIns="0" rtlCol="0">
            <a:spAutoFit/>
          </a:bodyPr>
          <a:lstStyle/>
          <a:p>
            <a:r>
              <a:rPr lang="en-US" sz="2000" b="1" i="0" dirty="0">
                <a:solidFill>
                  <a:srgbClr val="FFFF00"/>
                </a:solidFill>
                <a:effectLst/>
                <a:latin typeface="Söhne"/>
              </a:rPr>
              <a:t>I have gained some new knowledge &amp; I now have a better understanding of it.</a:t>
            </a:r>
          </a:p>
        </p:txBody>
      </p:sp>
      <p:sp>
        <p:nvSpPr>
          <p:cNvPr id="21" name="TextBox 20">
            <a:extLst>
              <a:ext uri="{FF2B5EF4-FFF2-40B4-BE49-F238E27FC236}">
                <a16:creationId xmlns:a16="http://schemas.microsoft.com/office/drawing/2014/main" id="{F8E61DFB-24C9-D508-70D0-6762AD84F07C}"/>
              </a:ext>
            </a:extLst>
          </p:cNvPr>
          <p:cNvSpPr txBox="1"/>
          <p:nvPr/>
        </p:nvSpPr>
        <p:spPr>
          <a:xfrm>
            <a:off x="8889682" y="4098552"/>
            <a:ext cx="2049718" cy="923330"/>
          </a:xfrm>
          <a:prstGeom prst="rect">
            <a:avLst/>
          </a:prstGeom>
          <a:noFill/>
        </p:spPr>
        <p:txBody>
          <a:bodyPr wrap="square" lIns="0" tIns="0" rIns="0" bIns="0" rtlCol="0">
            <a:spAutoFit/>
          </a:bodyPr>
          <a:lstStyle/>
          <a:p>
            <a:pPr algn="l"/>
            <a:r>
              <a:rPr lang="en-US" sz="2000" b="1" i="0" dirty="0">
                <a:solidFill>
                  <a:srgbClr val="FFFF00"/>
                </a:solidFill>
                <a:effectLst/>
                <a:latin typeface="Söhne"/>
              </a:rPr>
              <a:t>Boom! I will be able to create a website</a:t>
            </a:r>
            <a:endParaRPr lang="en-IN" sz="2000" b="1" dirty="0" err="1">
              <a:solidFill>
                <a:srgbClr val="FFFF00"/>
              </a:solidFill>
            </a:endParaRPr>
          </a:p>
        </p:txBody>
      </p:sp>
      <p:sp>
        <p:nvSpPr>
          <p:cNvPr id="22" name="TextBox 21">
            <a:extLst>
              <a:ext uri="{FF2B5EF4-FFF2-40B4-BE49-F238E27FC236}">
                <a16:creationId xmlns:a16="http://schemas.microsoft.com/office/drawing/2014/main" id="{AF095A63-5AC6-0392-73E8-B05F8FA0AE1F}"/>
              </a:ext>
            </a:extLst>
          </p:cNvPr>
          <p:cNvSpPr txBox="1"/>
          <p:nvPr/>
        </p:nvSpPr>
        <p:spPr>
          <a:xfrm>
            <a:off x="161751" y="681826"/>
            <a:ext cx="11868498" cy="1077218"/>
          </a:xfrm>
          <a:prstGeom prst="rect">
            <a:avLst/>
          </a:prstGeom>
          <a:noFill/>
        </p:spPr>
        <p:txBody>
          <a:bodyPr wrap="square" lIns="0" tIns="0" rIns="0" bIns="0" rtlCol="0">
            <a:spAutoFit/>
          </a:bodyPr>
          <a:lstStyle/>
          <a:p>
            <a:pPr algn="ctr"/>
            <a:r>
              <a:rPr lang="en-US" sz="4400" b="1" i="0" dirty="0">
                <a:solidFill>
                  <a:schemeClr val="accent3"/>
                </a:solidFill>
                <a:effectLst/>
                <a:latin typeface="Söhne"/>
              </a:rPr>
              <a:t>Before we conclude this session,</a:t>
            </a:r>
            <a:br>
              <a:rPr lang="en-US" sz="4400" b="1" i="0" dirty="0">
                <a:solidFill>
                  <a:schemeClr val="accent3"/>
                </a:solidFill>
                <a:effectLst/>
                <a:latin typeface="Söhne"/>
              </a:rPr>
            </a:br>
            <a:r>
              <a:rPr lang="en-US" sz="2600" b="1" dirty="0">
                <a:solidFill>
                  <a:schemeClr val="accent3"/>
                </a:solidFill>
                <a:latin typeface="Söhne"/>
              </a:rPr>
              <a:t>C</a:t>
            </a:r>
            <a:r>
              <a:rPr lang="en-US" sz="2600" b="1" i="0" dirty="0">
                <a:solidFill>
                  <a:schemeClr val="accent3"/>
                </a:solidFill>
                <a:effectLst/>
                <a:latin typeface="Söhne"/>
              </a:rPr>
              <a:t>ould you kindly indicate which of the following options best reflects your experience:</a:t>
            </a:r>
            <a:endParaRPr lang="en-IN" sz="2600" b="1" dirty="0" err="1">
              <a:solidFill>
                <a:schemeClr val="accent3"/>
              </a:solidFill>
            </a:endParaRPr>
          </a:p>
        </p:txBody>
      </p:sp>
    </p:spTree>
    <p:extLst>
      <p:ext uri="{BB962C8B-B14F-4D97-AF65-F5344CB8AC3E}">
        <p14:creationId xmlns:p14="http://schemas.microsoft.com/office/powerpoint/2010/main" val="203706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F095A63-5AC6-0392-73E8-B05F8FA0AE1F}"/>
              </a:ext>
            </a:extLst>
          </p:cNvPr>
          <p:cNvSpPr txBox="1"/>
          <p:nvPr/>
        </p:nvSpPr>
        <p:spPr>
          <a:xfrm>
            <a:off x="161751" y="248691"/>
            <a:ext cx="11868498" cy="677108"/>
          </a:xfrm>
          <a:prstGeom prst="rect">
            <a:avLst/>
          </a:prstGeom>
          <a:noFill/>
        </p:spPr>
        <p:txBody>
          <a:bodyPr wrap="square" lIns="0" tIns="0" rIns="0" bIns="0" rtlCol="0">
            <a:spAutoFit/>
          </a:bodyPr>
          <a:lstStyle/>
          <a:p>
            <a:pPr algn="ctr"/>
            <a:r>
              <a:rPr lang="en-US" sz="4400" b="1" i="0" dirty="0">
                <a:solidFill>
                  <a:schemeClr val="accent3"/>
                </a:solidFill>
                <a:effectLst/>
                <a:latin typeface="Söhne"/>
              </a:rPr>
              <a:t>It’s time to capture a photo</a:t>
            </a:r>
            <a:endParaRPr lang="en-IN" sz="2600" b="1" dirty="0" err="1">
              <a:solidFill>
                <a:schemeClr val="accent3"/>
              </a:solidFill>
            </a:endParaRPr>
          </a:p>
        </p:txBody>
      </p:sp>
      <p:pic>
        <p:nvPicPr>
          <p:cNvPr id="1026" name="Picture 2" descr="Reimagining virtual collaboration for the future of work and learning |  Microsoft 365 Blog Reimagining virtual collaboration for the future of work  and learning Reimagining Virtual Collaboration For The Future | M365 Blog">
            <a:extLst>
              <a:ext uri="{FF2B5EF4-FFF2-40B4-BE49-F238E27FC236}">
                <a16:creationId xmlns:a16="http://schemas.microsoft.com/office/drawing/2014/main" id="{B85C623E-F975-034E-4132-3D731B222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8" t="5305" r="2597" b="-96"/>
          <a:stretch/>
        </p:blipFill>
        <p:spPr bwMode="auto">
          <a:xfrm>
            <a:off x="1625409" y="1081060"/>
            <a:ext cx="8941182" cy="469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3488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8083-E2DA-985D-3ED8-CE97F0D686AD}"/>
              </a:ext>
            </a:extLst>
          </p:cNvPr>
          <p:cNvSpPr>
            <a:spLocks noGrp="1"/>
          </p:cNvSpPr>
          <p:nvPr>
            <p:ph type="title"/>
          </p:nvPr>
        </p:nvSpPr>
        <p:spPr>
          <a:xfrm>
            <a:off x="4059614" y="588351"/>
            <a:ext cx="4091631" cy="984884"/>
          </a:xfrm>
        </p:spPr>
        <p:txBody>
          <a:bodyPr/>
          <a:lstStyle/>
          <a:p>
            <a:pPr algn="ctr"/>
            <a:r>
              <a:rPr lang="en-US" sz="6000" dirty="0">
                <a:ea typeface="+mj-lt"/>
                <a:cs typeface="+mj-lt"/>
              </a:rPr>
              <a:t>Thank  You!</a:t>
            </a:r>
          </a:p>
        </p:txBody>
      </p:sp>
      <p:sp>
        <p:nvSpPr>
          <p:cNvPr id="3" name="TextBox 2">
            <a:extLst>
              <a:ext uri="{FF2B5EF4-FFF2-40B4-BE49-F238E27FC236}">
                <a16:creationId xmlns:a16="http://schemas.microsoft.com/office/drawing/2014/main" id="{FCF69DDC-4DF8-6A80-7770-CE37A4EF3D68}"/>
              </a:ext>
            </a:extLst>
          </p:cNvPr>
          <p:cNvSpPr txBox="1"/>
          <p:nvPr/>
        </p:nvSpPr>
        <p:spPr>
          <a:xfrm>
            <a:off x="2160663" y="1453370"/>
            <a:ext cx="8530542"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3200" b="1" i="0" dirty="0">
                <a:effectLst/>
                <a:latin typeface="Söhne"/>
              </a:rPr>
              <a:t>Don't hesitate to get in touch with me through my social media channels!</a:t>
            </a:r>
            <a:endParaRPr lang="en-US" sz="3200" b="1" dirty="0">
              <a:latin typeface="Segoe UI Semilight"/>
              <a:cs typeface="Segoe UI"/>
            </a:endParaRPr>
          </a:p>
        </p:txBody>
      </p:sp>
      <p:sp>
        <p:nvSpPr>
          <p:cNvPr id="5" name="TextBox 4">
            <a:extLst>
              <a:ext uri="{FF2B5EF4-FFF2-40B4-BE49-F238E27FC236}">
                <a16:creationId xmlns:a16="http://schemas.microsoft.com/office/drawing/2014/main" id="{0BB89F3B-E8A1-C709-79A1-DC69CA536E50}"/>
              </a:ext>
            </a:extLst>
          </p:cNvPr>
          <p:cNvSpPr txBox="1"/>
          <p:nvPr/>
        </p:nvSpPr>
        <p:spPr>
          <a:xfrm>
            <a:off x="2636880" y="2898626"/>
            <a:ext cx="8194516" cy="430887"/>
          </a:xfrm>
          <a:prstGeom prst="rect">
            <a:avLst/>
          </a:prstGeom>
          <a:noFill/>
        </p:spPr>
        <p:txBody>
          <a:bodyPr wrap="square" lIns="0" tIns="0" rIns="0" bIns="0" rtlCol="0">
            <a:spAutoFit/>
          </a:bodyPr>
          <a:lstStyle/>
          <a:p>
            <a:pPr algn="l"/>
            <a:r>
              <a:rPr lang="en-IN" sz="2800" b="1" dirty="0">
                <a:hlinkClick r:id="rId2">
                  <a:extLst>
                    <a:ext uri="{A12FA001-AC4F-418D-AE19-62706E023703}">
                      <ahyp:hlinkClr xmlns:ahyp="http://schemas.microsoft.com/office/drawing/2018/hyperlinkcolor" val="tx"/>
                    </a:ext>
                  </a:extLst>
                </a:hlinkClick>
              </a:rPr>
              <a:t>https://www.linkedin.com/in/singhrishabh1670/</a:t>
            </a:r>
            <a:endParaRPr lang="en-IN" sz="2800" b="1" dirty="0"/>
          </a:p>
        </p:txBody>
      </p:sp>
      <p:pic>
        <p:nvPicPr>
          <p:cNvPr id="11" name="Picture 10">
            <a:extLst>
              <a:ext uri="{FF2B5EF4-FFF2-40B4-BE49-F238E27FC236}">
                <a16:creationId xmlns:a16="http://schemas.microsoft.com/office/drawing/2014/main" id="{019D1AE4-57D4-1E03-9F3E-C0185F7018D5}"/>
              </a:ext>
            </a:extLst>
          </p:cNvPr>
          <p:cNvPicPr>
            <a:picLocks noChangeAspect="1"/>
          </p:cNvPicPr>
          <p:nvPr/>
        </p:nvPicPr>
        <p:blipFill>
          <a:blip r:embed="rId3"/>
          <a:stretch>
            <a:fillRect/>
          </a:stretch>
        </p:blipFill>
        <p:spPr>
          <a:xfrm>
            <a:off x="1698750" y="2735721"/>
            <a:ext cx="737835" cy="737835"/>
          </a:xfrm>
          <a:prstGeom prst="rect">
            <a:avLst/>
          </a:prstGeom>
        </p:spPr>
      </p:pic>
      <p:pic>
        <p:nvPicPr>
          <p:cNvPr id="13" name="Picture 12">
            <a:extLst>
              <a:ext uri="{FF2B5EF4-FFF2-40B4-BE49-F238E27FC236}">
                <a16:creationId xmlns:a16="http://schemas.microsoft.com/office/drawing/2014/main" id="{23A4D50B-C344-BC8C-23DB-33D2F155DDC6}"/>
              </a:ext>
            </a:extLst>
          </p:cNvPr>
          <p:cNvPicPr>
            <a:picLocks noChangeAspect="1"/>
          </p:cNvPicPr>
          <p:nvPr/>
        </p:nvPicPr>
        <p:blipFill>
          <a:blip r:embed="rId4"/>
          <a:stretch>
            <a:fillRect/>
          </a:stretch>
        </p:blipFill>
        <p:spPr>
          <a:xfrm>
            <a:off x="1736835" y="3570265"/>
            <a:ext cx="737835" cy="737835"/>
          </a:xfrm>
          <a:prstGeom prst="rect">
            <a:avLst/>
          </a:prstGeom>
        </p:spPr>
      </p:pic>
      <p:sp>
        <p:nvSpPr>
          <p:cNvPr id="14" name="TextBox 13">
            <a:extLst>
              <a:ext uri="{FF2B5EF4-FFF2-40B4-BE49-F238E27FC236}">
                <a16:creationId xmlns:a16="http://schemas.microsoft.com/office/drawing/2014/main" id="{1C7F6615-AC0E-7BF4-9C0B-B37853F2AEC4}"/>
              </a:ext>
            </a:extLst>
          </p:cNvPr>
          <p:cNvSpPr txBox="1"/>
          <p:nvPr/>
        </p:nvSpPr>
        <p:spPr>
          <a:xfrm>
            <a:off x="2636880" y="3718492"/>
            <a:ext cx="8194516" cy="430887"/>
          </a:xfrm>
          <a:prstGeom prst="rect">
            <a:avLst/>
          </a:prstGeom>
          <a:noFill/>
        </p:spPr>
        <p:txBody>
          <a:bodyPr wrap="square" lIns="0" tIns="0" rIns="0" bIns="0" rtlCol="0">
            <a:spAutoFit/>
          </a:bodyPr>
          <a:lstStyle/>
          <a:p>
            <a:pPr algn="l"/>
            <a:r>
              <a:rPr lang="en-IN" sz="2800" b="1" dirty="0">
                <a:hlinkClick r:id="rId5">
                  <a:extLst>
                    <a:ext uri="{A12FA001-AC4F-418D-AE19-62706E023703}">
                      <ahyp:hlinkClr xmlns:ahyp="http://schemas.microsoft.com/office/drawing/2018/hyperlinkcolor" val="tx"/>
                    </a:ext>
                  </a:extLst>
                </a:hlinkClick>
              </a:rPr>
              <a:t>rishabh.singh1@studentambassadors.com</a:t>
            </a:r>
            <a:endParaRPr lang="en-IN" sz="2800" b="1" dirty="0"/>
          </a:p>
        </p:txBody>
      </p:sp>
      <p:pic>
        <p:nvPicPr>
          <p:cNvPr id="16" name="Picture 15">
            <a:extLst>
              <a:ext uri="{FF2B5EF4-FFF2-40B4-BE49-F238E27FC236}">
                <a16:creationId xmlns:a16="http://schemas.microsoft.com/office/drawing/2014/main" id="{4BBF8DE5-27DC-F5A3-A103-665BF5E27368}"/>
              </a:ext>
            </a:extLst>
          </p:cNvPr>
          <p:cNvPicPr>
            <a:picLocks noChangeAspect="1"/>
          </p:cNvPicPr>
          <p:nvPr/>
        </p:nvPicPr>
        <p:blipFill>
          <a:blip r:embed="rId6"/>
          <a:stretch>
            <a:fillRect/>
          </a:stretch>
        </p:blipFill>
        <p:spPr>
          <a:xfrm>
            <a:off x="1654235" y="4233292"/>
            <a:ext cx="896687" cy="896687"/>
          </a:xfrm>
          <a:prstGeom prst="rect">
            <a:avLst/>
          </a:prstGeom>
        </p:spPr>
      </p:pic>
      <p:sp>
        <p:nvSpPr>
          <p:cNvPr id="20" name="TextBox 19">
            <a:extLst>
              <a:ext uri="{FF2B5EF4-FFF2-40B4-BE49-F238E27FC236}">
                <a16:creationId xmlns:a16="http://schemas.microsoft.com/office/drawing/2014/main" id="{BAD3BBA4-D146-5552-0281-5EA88205498D}"/>
              </a:ext>
            </a:extLst>
          </p:cNvPr>
          <p:cNvSpPr txBox="1"/>
          <p:nvPr/>
        </p:nvSpPr>
        <p:spPr>
          <a:xfrm>
            <a:off x="2636880" y="4572925"/>
            <a:ext cx="8194516" cy="430887"/>
          </a:xfrm>
          <a:prstGeom prst="rect">
            <a:avLst/>
          </a:prstGeom>
          <a:noFill/>
        </p:spPr>
        <p:txBody>
          <a:bodyPr wrap="square" lIns="0" tIns="0" rIns="0" bIns="0" rtlCol="0">
            <a:spAutoFit/>
          </a:bodyPr>
          <a:lstStyle/>
          <a:p>
            <a:pPr algn="l"/>
            <a:r>
              <a:rPr lang="en-IN" sz="2800" b="1" dirty="0">
                <a:hlinkClick r:id="rId7">
                  <a:extLst>
                    <a:ext uri="{A12FA001-AC4F-418D-AE19-62706E023703}">
                      <ahyp:hlinkClr xmlns:ahyp="http://schemas.microsoft.com/office/drawing/2018/hyperlinkcolor" val="tx"/>
                    </a:ext>
                  </a:extLst>
                </a:hlinkClick>
              </a:rPr>
              <a:t>https://github.com/singhrishabh93</a:t>
            </a:r>
            <a:endParaRPr lang="en-IN" sz="2800" b="1" dirty="0"/>
          </a:p>
        </p:txBody>
      </p:sp>
      <p:sp>
        <p:nvSpPr>
          <p:cNvPr id="23" name="TextBox 22">
            <a:extLst>
              <a:ext uri="{FF2B5EF4-FFF2-40B4-BE49-F238E27FC236}">
                <a16:creationId xmlns:a16="http://schemas.microsoft.com/office/drawing/2014/main" id="{2B6F4A2D-F1ED-70AA-2ACA-1EAA9C63EB67}"/>
              </a:ext>
            </a:extLst>
          </p:cNvPr>
          <p:cNvSpPr txBox="1"/>
          <p:nvPr/>
        </p:nvSpPr>
        <p:spPr>
          <a:xfrm>
            <a:off x="2616912" y="5291875"/>
            <a:ext cx="8194516" cy="430887"/>
          </a:xfrm>
          <a:prstGeom prst="rect">
            <a:avLst/>
          </a:prstGeom>
          <a:noFill/>
        </p:spPr>
        <p:txBody>
          <a:bodyPr wrap="square" lIns="0" tIns="0" rIns="0" bIns="0" rtlCol="0">
            <a:spAutoFit/>
          </a:bodyPr>
          <a:lstStyle/>
          <a:p>
            <a:pPr algn="l"/>
            <a:r>
              <a:rPr lang="en-IN" sz="2800" b="1" dirty="0">
                <a:hlinkClick r:id="rId8">
                  <a:extLst>
                    <a:ext uri="{A12FA001-AC4F-418D-AE19-62706E023703}">
                      <ahyp:hlinkClr xmlns:ahyp="http://schemas.microsoft.com/office/drawing/2018/hyperlinkcolor" val="tx"/>
                    </a:ext>
                  </a:extLst>
                </a:hlinkClick>
              </a:rPr>
              <a:t>https://www.twitter.com/singhrishabh93</a:t>
            </a:r>
            <a:endParaRPr lang="en-IN" sz="2800" b="1" dirty="0"/>
          </a:p>
        </p:txBody>
      </p:sp>
      <p:pic>
        <p:nvPicPr>
          <p:cNvPr id="25" name="Picture 24">
            <a:extLst>
              <a:ext uri="{FF2B5EF4-FFF2-40B4-BE49-F238E27FC236}">
                <a16:creationId xmlns:a16="http://schemas.microsoft.com/office/drawing/2014/main" id="{7FBD5B6C-019F-4D25-C49F-73E6B9BDAAC5}"/>
              </a:ext>
            </a:extLst>
          </p:cNvPr>
          <p:cNvPicPr>
            <a:picLocks noChangeAspect="1"/>
          </p:cNvPicPr>
          <p:nvPr/>
        </p:nvPicPr>
        <p:blipFill>
          <a:blip r:embed="rId9"/>
          <a:stretch>
            <a:fillRect/>
          </a:stretch>
        </p:blipFill>
        <p:spPr>
          <a:xfrm>
            <a:off x="1729652" y="5151008"/>
            <a:ext cx="754445" cy="754445"/>
          </a:xfrm>
          <a:prstGeom prst="rect">
            <a:avLst/>
          </a:prstGeom>
        </p:spPr>
      </p:pic>
    </p:spTree>
    <p:extLst>
      <p:ext uri="{BB962C8B-B14F-4D97-AF65-F5344CB8AC3E}">
        <p14:creationId xmlns:p14="http://schemas.microsoft.com/office/powerpoint/2010/main" val="284343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636703-99A0-6B9C-3E1C-32D915246F35}"/>
              </a:ext>
            </a:extLst>
          </p:cNvPr>
          <p:cNvPicPr>
            <a:picLocks noChangeAspect="1"/>
          </p:cNvPicPr>
          <p:nvPr/>
        </p:nvPicPr>
        <p:blipFill>
          <a:blip r:embed="rId3"/>
          <a:stretch>
            <a:fillRect/>
          </a:stretch>
        </p:blipFill>
        <p:spPr>
          <a:xfrm>
            <a:off x="-40640" y="73732"/>
            <a:ext cx="12480626" cy="6702987"/>
          </a:xfrm>
          <a:prstGeom prst="rect">
            <a:avLst/>
          </a:prstGeom>
        </p:spPr>
      </p:pic>
    </p:spTree>
    <p:extLst>
      <p:ext uri="{BB962C8B-B14F-4D97-AF65-F5344CB8AC3E}">
        <p14:creationId xmlns:p14="http://schemas.microsoft.com/office/powerpoint/2010/main" val="82047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D9A85A-2BDA-8A1F-86EB-9120B9B9FEB6}"/>
              </a:ext>
            </a:extLst>
          </p:cNvPr>
          <p:cNvSpPr>
            <a:spLocks noGrp="1"/>
          </p:cNvSpPr>
          <p:nvPr>
            <p:ph type="body" sz="quarter" idx="10"/>
          </p:nvPr>
        </p:nvSpPr>
        <p:spPr>
          <a:xfrm>
            <a:off x="584517" y="1716253"/>
            <a:ext cx="11018520" cy="3656386"/>
          </a:xfrm>
        </p:spPr>
        <p:txBody>
          <a:bodyPr/>
          <a:lstStyle/>
          <a:p>
            <a:pPr marL="0" indent="0">
              <a:buNone/>
            </a:pPr>
            <a:r>
              <a:rPr lang="en-US" sz="3600" b="1" dirty="0">
                <a:solidFill>
                  <a:schemeClr val="tx1"/>
                </a:solidFill>
                <a:latin typeface="Segoe UI Variable Text Semibold" pitchFamily="2" charset="0"/>
              </a:rPr>
              <a:t>Today, you will learn:</a:t>
            </a:r>
          </a:p>
          <a:p>
            <a:pPr>
              <a:buClr>
                <a:schemeClr val="tx1"/>
              </a:buClr>
              <a:buFont typeface="Arial" panose="020B0604020202020204" pitchFamily="34" charset="0"/>
              <a:buChar char="•"/>
            </a:pPr>
            <a:endParaRPr lang="en-IN" dirty="0"/>
          </a:p>
          <a:p>
            <a:pPr>
              <a:buClr>
                <a:schemeClr val="tx1"/>
              </a:buClr>
            </a:pPr>
            <a:r>
              <a:rPr lang="en-US" b="1" dirty="0">
                <a:latin typeface="Segoe UI Variable Display Semib" pitchFamily="2" charset="0"/>
              </a:rPr>
              <a:t>• Set up your coding environment in GitHub</a:t>
            </a:r>
          </a:p>
          <a:p>
            <a:pPr>
              <a:buClr>
                <a:schemeClr val="tx1"/>
              </a:buClr>
            </a:pPr>
            <a:r>
              <a:rPr lang="en-US" b="1" dirty="0">
                <a:latin typeface="Segoe UI Variable Display Semib" pitchFamily="2" charset="0"/>
              </a:rPr>
              <a:t>• Learn basic HTML to outline your resume</a:t>
            </a:r>
          </a:p>
          <a:p>
            <a:pPr>
              <a:buClr>
                <a:schemeClr val="tx1"/>
              </a:buClr>
            </a:pPr>
            <a:r>
              <a:rPr lang="en-US" b="1" dirty="0">
                <a:latin typeface="Segoe UI Variable Display Semib" pitchFamily="2" charset="0"/>
              </a:rPr>
              <a:t>• Fill in your resume content</a:t>
            </a:r>
          </a:p>
          <a:p>
            <a:pPr>
              <a:buClr>
                <a:schemeClr val="tx1"/>
              </a:buClr>
            </a:pPr>
            <a:r>
              <a:rPr lang="en-US" b="1" dirty="0">
                <a:latin typeface="Segoe UI Variable Display Semib" pitchFamily="2" charset="0"/>
              </a:rPr>
              <a:t>• Style your resume with CSS</a:t>
            </a:r>
          </a:p>
          <a:p>
            <a:pPr>
              <a:buClr>
                <a:schemeClr val="tx1"/>
              </a:buClr>
            </a:pPr>
            <a:r>
              <a:rPr lang="en-US" b="1" dirty="0">
                <a:latin typeface="Segoe UI Variable Display Semib" pitchFamily="2" charset="0"/>
              </a:rPr>
              <a:t>• Deploying and Hosting your resume using GitHub pages </a:t>
            </a:r>
          </a:p>
        </p:txBody>
      </p:sp>
      <p:sp>
        <p:nvSpPr>
          <p:cNvPr id="7" name="Title 1">
            <a:extLst>
              <a:ext uri="{FF2B5EF4-FFF2-40B4-BE49-F238E27FC236}">
                <a16:creationId xmlns:a16="http://schemas.microsoft.com/office/drawing/2014/main" id="{E59307AA-6D91-1201-86F6-CEB7257BEE6F}"/>
              </a:ext>
            </a:extLst>
          </p:cNvPr>
          <p:cNvSpPr>
            <a:spLocks noGrp="1"/>
          </p:cNvSpPr>
          <p:nvPr>
            <p:ph type="title"/>
          </p:nvPr>
        </p:nvSpPr>
        <p:spPr>
          <a:xfrm>
            <a:off x="588963" y="457200"/>
            <a:ext cx="3818032" cy="977170"/>
          </a:xfrm>
        </p:spPr>
        <p:txBody>
          <a:bodyPr/>
          <a:lstStyle/>
          <a:p>
            <a:r>
              <a:rPr lang="en-US" sz="6600" dirty="0">
                <a:solidFill>
                  <a:schemeClr val="accent1">
                    <a:lumMod val="60000"/>
                    <a:lumOff val="40000"/>
                  </a:schemeClr>
                </a:solidFill>
              </a:rPr>
              <a:t>Welcome!</a:t>
            </a:r>
            <a:endParaRPr lang="en-IN" sz="6600"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C0FF2370-7865-0914-0726-997F8068BE3E}"/>
              </a:ext>
            </a:extLst>
          </p:cNvPr>
          <p:cNvPicPr>
            <a:picLocks noChangeAspect="1"/>
          </p:cNvPicPr>
          <p:nvPr/>
        </p:nvPicPr>
        <p:blipFill>
          <a:blip r:embed="rId3"/>
          <a:stretch>
            <a:fillRect/>
          </a:stretch>
        </p:blipFill>
        <p:spPr>
          <a:xfrm>
            <a:off x="7642344" y="870857"/>
            <a:ext cx="3810000" cy="3810000"/>
          </a:xfrm>
          <a:prstGeom prst="rect">
            <a:avLst/>
          </a:prstGeom>
        </p:spPr>
      </p:pic>
    </p:spTree>
    <p:extLst>
      <p:ext uri="{BB962C8B-B14F-4D97-AF65-F5344CB8AC3E}">
        <p14:creationId xmlns:p14="http://schemas.microsoft.com/office/powerpoint/2010/main" val="195309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91364B8-A54B-5053-7E94-8E4348DEC1B3}"/>
              </a:ext>
            </a:extLst>
          </p:cNvPr>
          <p:cNvSpPr>
            <a:spLocks noGrp="1"/>
          </p:cNvSpPr>
          <p:nvPr>
            <p:ph type="title"/>
          </p:nvPr>
        </p:nvSpPr>
        <p:spPr>
          <a:xfrm>
            <a:off x="1165776" y="467342"/>
            <a:ext cx="3529975" cy="430887"/>
          </a:xfrm>
        </p:spPr>
        <p:txBody>
          <a:bodyPr/>
          <a:lstStyle/>
          <a:p>
            <a:r>
              <a:rPr lang="en-US" sz="2800" dirty="0"/>
              <a:t>Before we get started:</a:t>
            </a:r>
            <a:endParaRPr lang="en-IN" sz="2800" dirty="0"/>
          </a:p>
        </p:txBody>
      </p:sp>
      <p:sp>
        <p:nvSpPr>
          <p:cNvPr id="15" name="Text Placeholder 2">
            <a:extLst>
              <a:ext uri="{FF2B5EF4-FFF2-40B4-BE49-F238E27FC236}">
                <a16:creationId xmlns:a16="http://schemas.microsoft.com/office/drawing/2014/main" id="{9710694E-3B9F-F95C-DAFE-5FA2EC0FC5D6}"/>
              </a:ext>
            </a:extLst>
          </p:cNvPr>
          <p:cNvSpPr>
            <a:spLocks noGrp="1"/>
          </p:cNvSpPr>
          <p:nvPr>
            <p:ph type="body" sz="quarter" idx="10"/>
          </p:nvPr>
        </p:nvSpPr>
        <p:spPr>
          <a:xfrm>
            <a:off x="1158898" y="1162394"/>
            <a:ext cx="10709251" cy="523220"/>
          </a:xfrm>
        </p:spPr>
        <p:txBody>
          <a:bodyPr/>
          <a:lstStyle/>
          <a:p>
            <a:pPr marL="0" indent="0">
              <a:buNone/>
            </a:pPr>
            <a:r>
              <a:rPr lang="en-US" sz="3400" b="1" i="0" dirty="0">
                <a:solidFill>
                  <a:schemeClr val="tx1"/>
                </a:solidFill>
                <a:effectLst/>
                <a:latin typeface="Söhne"/>
              </a:rPr>
              <a:t>Do you have knowledge or experience in creating websites?</a:t>
            </a:r>
            <a:endParaRPr lang="en-IN" sz="3400" b="1" dirty="0">
              <a:solidFill>
                <a:schemeClr val="tx1"/>
              </a:solidFill>
              <a:latin typeface="+mj-lt"/>
            </a:endParaRPr>
          </a:p>
        </p:txBody>
      </p:sp>
      <p:pic>
        <p:nvPicPr>
          <p:cNvPr id="16" name="Picture 15">
            <a:extLst>
              <a:ext uri="{FF2B5EF4-FFF2-40B4-BE49-F238E27FC236}">
                <a16:creationId xmlns:a16="http://schemas.microsoft.com/office/drawing/2014/main" id="{85A5248B-6F03-A49E-2909-51213CB6F700}"/>
              </a:ext>
            </a:extLst>
          </p:cNvPr>
          <p:cNvPicPr>
            <a:picLocks noChangeAspect="1"/>
          </p:cNvPicPr>
          <p:nvPr/>
        </p:nvPicPr>
        <p:blipFill rotWithShape="1">
          <a:blip r:embed="rId3"/>
          <a:srcRect l="7446" r="4495"/>
          <a:stretch/>
        </p:blipFill>
        <p:spPr>
          <a:xfrm>
            <a:off x="1017523" y="2045648"/>
            <a:ext cx="2609979" cy="3720499"/>
          </a:xfrm>
          <a:prstGeom prst="rect">
            <a:avLst/>
          </a:prstGeom>
        </p:spPr>
      </p:pic>
      <p:sp>
        <p:nvSpPr>
          <p:cNvPr id="18" name="TextBox 17">
            <a:extLst>
              <a:ext uri="{FF2B5EF4-FFF2-40B4-BE49-F238E27FC236}">
                <a16:creationId xmlns:a16="http://schemas.microsoft.com/office/drawing/2014/main" id="{2096CDA4-546A-3A7C-8762-0F6697C39D15}"/>
              </a:ext>
            </a:extLst>
          </p:cNvPr>
          <p:cNvSpPr txBox="1"/>
          <p:nvPr/>
        </p:nvSpPr>
        <p:spPr>
          <a:xfrm>
            <a:off x="5571779" y="2364130"/>
            <a:ext cx="3913103"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I’ve never heard about it</a:t>
            </a:r>
            <a:endParaRPr lang="en-IN" sz="2800" dirty="0" err="1">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CD300E1C-C215-6448-3786-98F4E85553D0}"/>
              </a:ext>
            </a:extLst>
          </p:cNvPr>
          <p:cNvSpPr txBox="1"/>
          <p:nvPr/>
        </p:nvSpPr>
        <p:spPr>
          <a:xfrm>
            <a:off x="5571779" y="3347445"/>
            <a:ext cx="6367427" cy="861774"/>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I’ve heard of it, and know a thing or two about it</a:t>
            </a:r>
            <a:endParaRPr lang="en-IN" sz="2800" dirty="0" err="1">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A011BDB2-5C40-5B71-FBA1-D4F89DFB0E85}"/>
              </a:ext>
            </a:extLst>
          </p:cNvPr>
          <p:cNvSpPr txBox="1"/>
          <p:nvPr/>
        </p:nvSpPr>
        <p:spPr>
          <a:xfrm>
            <a:off x="5571779" y="4576347"/>
            <a:ext cx="6367427" cy="861774"/>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I’ve some knowledge or have studied about it </a:t>
            </a:r>
            <a:endParaRPr lang="en-IN" sz="2800" dirty="0" err="1">
              <a:gradFill>
                <a:gsLst>
                  <a:gs pos="2917">
                    <a:schemeClr val="tx1"/>
                  </a:gs>
                  <a:gs pos="30000">
                    <a:schemeClr val="tx1"/>
                  </a:gs>
                </a:gsLst>
                <a:lin ang="5400000" scaled="0"/>
              </a:gradFill>
            </a:endParaRPr>
          </a:p>
        </p:txBody>
      </p:sp>
      <p:pic>
        <p:nvPicPr>
          <p:cNvPr id="21" name="Picture 20">
            <a:extLst>
              <a:ext uri="{FF2B5EF4-FFF2-40B4-BE49-F238E27FC236}">
                <a16:creationId xmlns:a16="http://schemas.microsoft.com/office/drawing/2014/main" id="{7FEDCEBB-9A02-DF14-DC39-3E80F4BAC8E9}"/>
              </a:ext>
            </a:extLst>
          </p:cNvPr>
          <p:cNvPicPr>
            <a:picLocks noChangeAspect="1"/>
          </p:cNvPicPr>
          <p:nvPr/>
        </p:nvPicPr>
        <p:blipFill rotWithShape="1">
          <a:blip r:embed="rId4"/>
          <a:srcRect l="38571" t="28236" r="38671" b="34276"/>
          <a:stretch/>
        </p:blipFill>
        <p:spPr>
          <a:xfrm>
            <a:off x="3885149" y="2031898"/>
            <a:ext cx="1376856" cy="1214949"/>
          </a:xfrm>
          <a:prstGeom prst="rect">
            <a:avLst/>
          </a:prstGeom>
        </p:spPr>
      </p:pic>
      <p:pic>
        <p:nvPicPr>
          <p:cNvPr id="22" name="Picture 21">
            <a:extLst>
              <a:ext uri="{FF2B5EF4-FFF2-40B4-BE49-F238E27FC236}">
                <a16:creationId xmlns:a16="http://schemas.microsoft.com/office/drawing/2014/main" id="{A3B93AF6-0373-EF6F-9936-9E836706957A}"/>
              </a:ext>
            </a:extLst>
          </p:cNvPr>
          <p:cNvPicPr>
            <a:picLocks noChangeAspect="1"/>
          </p:cNvPicPr>
          <p:nvPr/>
        </p:nvPicPr>
        <p:blipFill rotWithShape="1">
          <a:blip r:embed="rId5"/>
          <a:srcRect l="7242" t="13231" r="72921" b="60934"/>
          <a:stretch/>
        </p:blipFill>
        <p:spPr>
          <a:xfrm>
            <a:off x="3885149" y="3361195"/>
            <a:ext cx="1376856" cy="1147348"/>
          </a:xfrm>
          <a:prstGeom prst="rect">
            <a:avLst/>
          </a:prstGeom>
        </p:spPr>
      </p:pic>
      <p:pic>
        <p:nvPicPr>
          <p:cNvPr id="23" name="Picture 22">
            <a:extLst>
              <a:ext uri="{FF2B5EF4-FFF2-40B4-BE49-F238E27FC236}">
                <a16:creationId xmlns:a16="http://schemas.microsoft.com/office/drawing/2014/main" id="{BC4F7D57-DF69-AADC-0550-C3C6609805A2}"/>
              </a:ext>
            </a:extLst>
          </p:cNvPr>
          <p:cNvPicPr>
            <a:picLocks noChangeAspect="1"/>
          </p:cNvPicPr>
          <p:nvPr/>
        </p:nvPicPr>
        <p:blipFill rotWithShape="1">
          <a:blip r:embed="rId6"/>
          <a:srcRect l="37980" t="27815" r="38798" b="29668"/>
          <a:stretch/>
        </p:blipFill>
        <p:spPr>
          <a:xfrm>
            <a:off x="3885148" y="4590097"/>
            <a:ext cx="1376855" cy="1214949"/>
          </a:xfrm>
          <a:prstGeom prst="rect">
            <a:avLst/>
          </a:prstGeom>
        </p:spPr>
      </p:pic>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F2CB5F-17A1-B0DD-9C51-839E3D4FEE9C}"/>
              </a:ext>
            </a:extLst>
          </p:cNvPr>
          <p:cNvPicPr>
            <a:picLocks noChangeAspect="1"/>
          </p:cNvPicPr>
          <p:nvPr/>
        </p:nvPicPr>
        <p:blipFill>
          <a:blip r:embed="rId3"/>
          <a:stretch>
            <a:fillRect/>
          </a:stretch>
        </p:blipFill>
        <p:spPr>
          <a:xfrm>
            <a:off x="0" y="30480"/>
            <a:ext cx="12192000" cy="6827520"/>
          </a:xfrm>
          <a:prstGeom prst="rect">
            <a:avLst/>
          </a:prstGeom>
        </p:spPr>
      </p:pic>
      <p:sp>
        <p:nvSpPr>
          <p:cNvPr id="12" name="Title 1">
            <a:extLst>
              <a:ext uri="{FF2B5EF4-FFF2-40B4-BE49-F238E27FC236}">
                <a16:creationId xmlns:a16="http://schemas.microsoft.com/office/drawing/2014/main" id="{F72CC6D8-A9EE-4984-F3A2-B4C02FA1E3F6}"/>
              </a:ext>
            </a:extLst>
          </p:cNvPr>
          <p:cNvSpPr>
            <a:spLocks noGrp="1"/>
          </p:cNvSpPr>
          <p:nvPr>
            <p:ph type="title"/>
          </p:nvPr>
        </p:nvSpPr>
        <p:spPr>
          <a:xfrm>
            <a:off x="1097035" y="1475624"/>
            <a:ext cx="6643615" cy="3223376"/>
          </a:xfrm>
        </p:spPr>
        <p:txBody>
          <a:bodyPr/>
          <a:lstStyle/>
          <a:p>
            <a:r>
              <a:rPr lang="en-US" sz="8000" dirty="0"/>
              <a:t>Prerequisite</a:t>
            </a:r>
            <a:br>
              <a:rPr lang="en-US" sz="8000" dirty="0"/>
            </a:br>
            <a:r>
              <a:rPr lang="en-US" sz="4800" dirty="0"/>
              <a:t>A GitHub Account</a:t>
            </a:r>
            <a:br>
              <a:rPr lang="en-US" sz="4800" dirty="0"/>
            </a:br>
            <a:r>
              <a:rPr lang="en-US" sz="4800" dirty="0"/>
              <a:t>A Browser </a:t>
            </a:r>
            <a:endParaRPr lang="en-IN" sz="4800" dirty="0"/>
          </a:p>
        </p:txBody>
      </p:sp>
    </p:spTree>
    <p:extLst>
      <p:ext uri="{BB962C8B-B14F-4D97-AF65-F5344CB8AC3E}">
        <p14:creationId xmlns:p14="http://schemas.microsoft.com/office/powerpoint/2010/main" val="19100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F2CB5F-17A1-B0DD-9C51-839E3D4FEE9C}"/>
              </a:ext>
            </a:extLst>
          </p:cNvPr>
          <p:cNvPicPr>
            <a:picLocks noChangeAspect="1"/>
          </p:cNvPicPr>
          <p:nvPr/>
        </p:nvPicPr>
        <p:blipFill>
          <a:blip r:embed="rId3"/>
          <a:stretch>
            <a:fillRect/>
          </a:stretch>
        </p:blipFill>
        <p:spPr>
          <a:xfrm>
            <a:off x="0" y="-101638"/>
            <a:ext cx="12192000" cy="6827520"/>
          </a:xfrm>
          <a:prstGeom prst="rect">
            <a:avLst/>
          </a:prstGeom>
        </p:spPr>
      </p:pic>
      <p:sp>
        <p:nvSpPr>
          <p:cNvPr id="12" name="Title 1">
            <a:extLst>
              <a:ext uri="{FF2B5EF4-FFF2-40B4-BE49-F238E27FC236}">
                <a16:creationId xmlns:a16="http://schemas.microsoft.com/office/drawing/2014/main" id="{F72CC6D8-A9EE-4984-F3A2-B4C02FA1E3F6}"/>
              </a:ext>
            </a:extLst>
          </p:cNvPr>
          <p:cNvSpPr>
            <a:spLocks noGrp="1"/>
          </p:cNvSpPr>
          <p:nvPr>
            <p:ph type="title"/>
          </p:nvPr>
        </p:nvSpPr>
        <p:spPr>
          <a:xfrm>
            <a:off x="1097035" y="2250324"/>
            <a:ext cx="5749065" cy="1477328"/>
          </a:xfrm>
        </p:spPr>
        <p:txBody>
          <a:bodyPr/>
          <a:lstStyle/>
          <a:p>
            <a:r>
              <a:rPr lang="en-US" sz="9600" dirty="0"/>
              <a:t>Let’s Start!</a:t>
            </a:r>
            <a:endParaRPr lang="en-IN" sz="9600" dirty="0"/>
          </a:p>
        </p:txBody>
      </p:sp>
    </p:spTree>
    <p:extLst>
      <p:ext uri="{BB962C8B-B14F-4D97-AF65-F5344CB8AC3E}">
        <p14:creationId xmlns:p14="http://schemas.microsoft.com/office/powerpoint/2010/main" val="67696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5D8D8E-4D17-E550-AF13-4B25DED4BDA3}"/>
              </a:ext>
            </a:extLst>
          </p:cNvPr>
          <p:cNvSpPr txBox="1">
            <a:spLocks/>
          </p:cNvSpPr>
          <p:nvPr/>
        </p:nvSpPr>
        <p:spPr>
          <a:xfrm>
            <a:off x="614082" y="1195134"/>
            <a:ext cx="1083997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i="0" dirty="0">
                <a:solidFill>
                  <a:schemeClr val="tx1"/>
                </a:solidFill>
                <a:effectLst/>
                <a:latin typeface="Söhne"/>
              </a:rPr>
              <a:t>When is the right time to make a website for your resume?</a:t>
            </a:r>
            <a:endParaRPr lang="en-US" b="1" dirty="0">
              <a:solidFill>
                <a:schemeClr val="tx1"/>
              </a:solidFill>
              <a:latin typeface="Noto Sans" panose="020B0502040504020204" pitchFamily="34" charset="0"/>
            </a:endParaRPr>
          </a:p>
        </p:txBody>
      </p:sp>
      <p:sp>
        <p:nvSpPr>
          <p:cNvPr id="4" name="Text Placeholder 2">
            <a:extLst>
              <a:ext uri="{FF2B5EF4-FFF2-40B4-BE49-F238E27FC236}">
                <a16:creationId xmlns:a16="http://schemas.microsoft.com/office/drawing/2014/main" id="{8635B7F7-4501-9C49-7B46-3B51E789370D}"/>
              </a:ext>
            </a:extLst>
          </p:cNvPr>
          <p:cNvSpPr txBox="1">
            <a:spLocks/>
          </p:cNvSpPr>
          <p:nvPr/>
        </p:nvSpPr>
        <p:spPr>
          <a:xfrm>
            <a:off x="641583" y="1895574"/>
            <a:ext cx="8846176"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FFFF00"/>
                </a:solidFill>
                <a:latin typeface="+mj-lt"/>
              </a:rPr>
              <a:t>You can use a resume website to update and share your qualifications with ease when you are:</a:t>
            </a:r>
          </a:p>
          <a:p>
            <a:pPr marL="0" indent="0">
              <a:buFont typeface="Wingdings" panose="05000000000000000000" pitchFamily="2" charset="2"/>
              <a:buNone/>
            </a:pPr>
            <a:endParaRPr lang="en-US" b="1" dirty="0">
              <a:solidFill>
                <a:srgbClr val="FFFF00"/>
              </a:solidFill>
              <a:latin typeface="+mj-lt"/>
            </a:endParaRPr>
          </a:p>
          <a:p>
            <a:pPr>
              <a:buFont typeface="Arial" panose="020B0604020202020204" pitchFamily="34" charset="0"/>
              <a:buChar char="•"/>
            </a:pPr>
            <a:r>
              <a:rPr lang="en-US" b="1" dirty="0">
                <a:solidFill>
                  <a:srgbClr val="FFFF00"/>
                </a:solidFill>
                <a:latin typeface="+mj-lt"/>
              </a:rPr>
              <a:t>In the process of finding a new job in your field</a:t>
            </a:r>
          </a:p>
          <a:p>
            <a:pPr>
              <a:buFont typeface="Arial" panose="020B0604020202020204" pitchFamily="34" charset="0"/>
              <a:buChar char="•"/>
            </a:pPr>
            <a:r>
              <a:rPr lang="en-US" b="1" dirty="0">
                <a:solidFill>
                  <a:srgbClr val="FFFF00"/>
                </a:solidFill>
                <a:latin typeface="+mj-lt"/>
              </a:rPr>
              <a:t>Changing careers</a:t>
            </a:r>
          </a:p>
          <a:p>
            <a:pPr>
              <a:buFont typeface="Arial" panose="020B0604020202020204" pitchFamily="34" charset="0"/>
              <a:buChar char="•"/>
            </a:pPr>
            <a:r>
              <a:rPr lang="en-US" b="1" dirty="0">
                <a:solidFill>
                  <a:srgbClr val="FFFF00"/>
                </a:solidFill>
                <a:latin typeface="+mj-lt"/>
              </a:rPr>
              <a:t>Looking for freelance opportunities</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1744</TotalTime>
  <Words>1378</Words>
  <Application>Microsoft Office PowerPoint</Application>
  <PresentationFormat>Widescreen</PresentationFormat>
  <Paragraphs>132</Paragraphs>
  <Slides>32</Slides>
  <Notes>12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32</vt:i4>
      </vt:variant>
    </vt:vector>
  </HeadingPairs>
  <TitlesOfParts>
    <vt:vector size="49" baseType="lpstr">
      <vt:lpstr>-apple-system</vt:lpstr>
      <vt:lpstr>Arial</vt:lpstr>
      <vt:lpstr>Calibri</vt:lpstr>
      <vt:lpstr>Consolas</vt:lpstr>
      <vt:lpstr>Noto Sans</vt:lpstr>
      <vt:lpstr>Nunito</vt:lpstr>
      <vt:lpstr>Segoe UI</vt:lpstr>
      <vt:lpstr>Segoe UI Black</vt:lpstr>
      <vt:lpstr>Segoe UI Light</vt:lpstr>
      <vt:lpstr>Segoe UI Semibold</vt:lpstr>
      <vt:lpstr>Segoe UI Semilight</vt:lpstr>
      <vt:lpstr>Segoe UI Variable Display Semib</vt:lpstr>
      <vt:lpstr>Segoe UI Variable Text Semibold</vt:lpstr>
      <vt:lpstr>Söhne</vt:lpstr>
      <vt:lpstr>Wingdings</vt:lpstr>
      <vt:lpstr>WHITE TEMPLATE</vt:lpstr>
      <vt:lpstr>SOFT BLACK TEMPLATE</vt:lpstr>
      <vt:lpstr>PowerPoint Presentation</vt:lpstr>
      <vt:lpstr>Learn Creating a GitHub Repository, Building a Website, &amp; Hosting it on GitHub to Showcase your Resume.</vt:lpstr>
      <vt:lpstr>Flow of this Session</vt:lpstr>
      <vt:lpstr>PowerPoint Presentation</vt:lpstr>
      <vt:lpstr>Welcome!</vt:lpstr>
      <vt:lpstr>Before we get started:</vt:lpstr>
      <vt:lpstr>Prerequisite A GitHub Account A Browser </vt:lpstr>
      <vt:lpstr>Let’s Start!</vt:lpstr>
      <vt:lpstr>PowerPoint Presentation</vt:lpstr>
      <vt:lpstr>PowerPoint Presentation</vt:lpstr>
      <vt:lpstr>PowerPoint Presentation</vt:lpstr>
      <vt:lpstr>PowerPoint Presentation</vt:lpstr>
      <vt:lpstr>PowerPoint Presentation</vt:lpstr>
      <vt:lpstr>What is GitHub?</vt:lpstr>
      <vt:lpstr>PowerPoint Presentation</vt:lpstr>
      <vt:lpstr>PowerPoint Presentation</vt:lpstr>
      <vt:lpstr>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vt:lpstr>
      <vt:lpstr>PowerPoint Presentation</vt:lpstr>
      <vt:lpstr>PowerPoint Presentation</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Rishabh Singh</cp:lastModifiedBy>
  <cp:revision>65</cp:revision>
  <dcterms:created xsi:type="dcterms:W3CDTF">2019-03-28T18:40:02Z</dcterms:created>
  <dcterms:modified xsi:type="dcterms:W3CDTF">2023-06-27T08:49:44Z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